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60" r:id="rId2"/>
    <p:sldId id="393" r:id="rId3"/>
    <p:sldId id="400" r:id="rId4"/>
    <p:sldId id="401" r:id="rId5"/>
    <p:sldId id="464" r:id="rId6"/>
    <p:sldId id="433" r:id="rId7"/>
    <p:sldId id="434" r:id="rId8"/>
    <p:sldId id="469" r:id="rId9"/>
    <p:sldId id="470" r:id="rId10"/>
    <p:sldId id="471" r:id="rId11"/>
    <p:sldId id="466" r:id="rId12"/>
    <p:sldId id="468" r:id="rId13"/>
    <p:sldId id="439" r:id="rId14"/>
    <p:sldId id="438" r:id="rId15"/>
    <p:sldId id="431" r:id="rId16"/>
    <p:sldId id="440" r:id="rId17"/>
    <p:sldId id="444" r:id="rId18"/>
    <p:sldId id="443" r:id="rId19"/>
    <p:sldId id="445" r:id="rId20"/>
    <p:sldId id="441" r:id="rId21"/>
    <p:sldId id="442" r:id="rId22"/>
    <p:sldId id="307" r:id="rId23"/>
    <p:sldId id="446" r:id="rId24"/>
    <p:sldId id="309" r:id="rId25"/>
    <p:sldId id="264" r:id="rId26"/>
    <p:sldId id="447" r:id="rId27"/>
    <p:sldId id="448" r:id="rId28"/>
    <p:sldId id="451" r:id="rId29"/>
    <p:sldId id="450" r:id="rId30"/>
    <p:sldId id="449" r:id="rId31"/>
    <p:sldId id="341" r:id="rId32"/>
    <p:sldId id="342" r:id="rId33"/>
    <p:sldId id="452" r:id="rId34"/>
    <p:sldId id="476" r:id="rId35"/>
    <p:sldId id="477" r:id="rId36"/>
    <p:sldId id="453" r:id="rId37"/>
    <p:sldId id="473" r:id="rId38"/>
    <p:sldId id="474" r:id="rId39"/>
    <p:sldId id="475" r:id="rId40"/>
    <p:sldId id="472" r:id="rId41"/>
    <p:sldId id="459" r:id="rId42"/>
    <p:sldId id="462" r:id="rId43"/>
    <p:sldId id="463" r:id="rId44"/>
    <p:sldId id="311" r:id="rId45"/>
    <p:sldId id="413" r:id="rId46"/>
    <p:sldId id="389" r:id="rId47"/>
    <p:sldId id="414" r:id="rId48"/>
    <p:sldId id="390" r:id="rId49"/>
    <p:sldId id="419" r:id="rId50"/>
    <p:sldId id="429" r:id="rId51"/>
    <p:sldId id="43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75D83C-99C7-4133-91F5-772DA31E8161}">
          <p14:sldIdLst>
            <p14:sldId id="260"/>
            <p14:sldId id="393"/>
            <p14:sldId id="400"/>
            <p14:sldId id="401"/>
            <p14:sldId id="464"/>
            <p14:sldId id="433"/>
            <p14:sldId id="434"/>
            <p14:sldId id="469"/>
            <p14:sldId id="470"/>
            <p14:sldId id="471"/>
            <p14:sldId id="466"/>
            <p14:sldId id="468"/>
            <p14:sldId id="439"/>
            <p14:sldId id="438"/>
            <p14:sldId id="431"/>
            <p14:sldId id="440"/>
            <p14:sldId id="444"/>
            <p14:sldId id="443"/>
            <p14:sldId id="445"/>
            <p14:sldId id="441"/>
            <p14:sldId id="442"/>
            <p14:sldId id="307"/>
            <p14:sldId id="446"/>
            <p14:sldId id="309"/>
            <p14:sldId id="264"/>
            <p14:sldId id="447"/>
            <p14:sldId id="448"/>
            <p14:sldId id="451"/>
            <p14:sldId id="450"/>
            <p14:sldId id="449"/>
            <p14:sldId id="341"/>
            <p14:sldId id="342"/>
            <p14:sldId id="452"/>
            <p14:sldId id="476"/>
            <p14:sldId id="477"/>
            <p14:sldId id="453"/>
            <p14:sldId id="473"/>
            <p14:sldId id="474"/>
            <p14:sldId id="475"/>
            <p14:sldId id="472"/>
            <p14:sldId id="459"/>
            <p14:sldId id="462"/>
            <p14:sldId id="463"/>
            <p14:sldId id="311"/>
            <p14:sldId id="413"/>
            <p14:sldId id="389"/>
            <p14:sldId id="414"/>
            <p14:sldId id="390"/>
          </p14:sldIdLst>
        </p14:section>
        <p14:section name="Extra" id="{C4F07D67-1635-468D-B3A8-A954C780D4AB}">
          <p14:sldIdLst>
            <p14:sldId id="419"/>
            <p14:sldId id="429"/>
            <p14:sldId id="4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CCFF"/>
    <a:srgbClr val="00FF00"/>
    <a:srgbClr val="00FFFF"/>
    <a:srgbClr val="81D2E5"/>
    <a:srgbClr val="0099CC"/>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76263" autoAdjust="0"/>
  </p:normalViewPr>
  <p:slideViewPr>
    <p:cSldViewPr snapToGrid="0">
      <p:cViewPr varScale="1">
        <p:scale>
          <a:sx n="83" d="100"/>
          <a:sy n="83" d="100"/>
        </p:scale>
        <p:origin x="1476" y="8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6EFA4-1E05-4F64-AA1C-F2C7C5071D2E}"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BE9C3-5DBD-4677-A40A-BC6220EF14F7}" type="slidenum">
              <a:rPr lang="en-US" smtClean="0"/>
              <a:t>‹#›</a:t>
            </a:fld>
            <a:endParaRPr lang="en-US"/>
          </a:p>
        </p:txBody>
      </p:sp>
    </p:spTree>
    <p:extLst>
      <p:ext uri="{BB962C8B-B14F-4D97-AF65-F5344CB8AC3E}">
        <p14:creationId xmlns:p14="http://schemas.microsoft.com/office/powerpoint/2010/main" val="199188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and welcome to my final </a:t>
            </a:r>
            <a:r>
              <a:rPr lang="en-US" dirty="0" err="1"/>
              <a:t>phd</a:t>
            </a:r>
            <a:r>
              <a:rPr lang="en-US" dirty="0"/>
              <a:t> oral defense on Information fusion for decision making</a:t>
            </a:r>
          </a:p>
        </p:txBody>
      </p:sp>
      <p:sp>
        <p:nvSpPr>
          <p:cNvPr id="4" name="Slide Number Placeholder 3"/>
          <p:cNvSpPr>
            <a:spLocks noGrp="1"/>
          </p:cNvSpPr>
          <p:nvPr>
            <p:ph type="sldNum" sz="quarter" idx="10"/>
          </p:nvPr>
        </p:nvSpPr>
        <p:spPr/>
        <p:txBody>
          <a:bodyPr/>
          <a:lstStyle/>
          <a:p>
            <a:fld id="{5F1BE9C3-5DBD-4677-A40A-BC6220EF14F7}" type="slidenum">
              <a:rPr lang="en-US" smtClean="0"/>
              <a:t>1</a:t>
            </a:fld>
            <a:endParaRPr lang="en-US"/>
          </a:p>
        </p:txBody>
      </p:sp>
    </p:spTree>
    <p:extLst>
      <p:ext uri="{BB962C8B-B14F-4D97-AF65-F5344CB8AC3E}">
        <p14:creationId xmlns:p14="http://schemas.microsoft.com/office/powerpoint/2010/main" val="1770544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difficulty in understanding the relationship </a:t>
            </a:r>
          </a:p>
          <a:p>
            <a:r>
              <a:rPr lang="en-US" dirty="0"/>
              <a:t>Between the current best action and the context being presented to the agent</a:t>
            </a:r>
          </a:p>
          <a:p>
            <a:r>
              <a:rPr lang="en-US" dirty="0"/>
              <a:t>There was another branch of approaches which could be grouped into end to end differentiable planning approaches</a:t>
            </a:r>
          </a:p>
          <a:p>
            <a:endParaRPr lang="en-US" dirty="0"/>
          </a:p>
          <a:p>
            <a:r>
              <a:rPr lang="en-US" dirty="0"/>
              <a:t>A majority of these techniques are based on reinforcement learning or self supervised imitation learning using LSTM and attention mechanisms </a:t>
            </a:r>
          </a:p>
          <a:p>
            <a:r>
              <a:rPr lang="en-US" dirty="0"/>
              <a:t>Here an example is shown from the well accepted research paper from 2018 CVPR which proposed a reinforced cross modal matching architecture</a:t>
            </a:r>
          </a:p>
          <a:p>
            <a:endParaRPr lang="en-US" dirty="0"/>
          </a:p>
          <a:p>
            <a:r>
              <a:rPr lang="en-US" dirty="0"/>
              <a:t>There is an actor critic reinforcement learning framework where critic looks through time embedded natural language instructions, </a:t>
            </a:r>
          </a:p>
          <a:p>
            <a:r>
              <a:rPr lang="en-US" dirty="0"/>
              <a:t>the environment and current state of the policy network navigator</a:t>
            </a:r>
          </a:p>
          <a:p>
            <a:r>
              <a:rPr lang="en-US" dirty="0"/>
              <a:t>The authors also introduced a self supervised imitation learning strategy by using a new type of reward </a:t>
            </a:r>
          </a:p>
          <a:p>
            <a:r>
              <a:rPr lang="en-US" dirty="0"/>
              <a:t>called cycled reconstruction reward, the probability of reconstructing given language instruction using observed trajectory of the robot</a:t>
            </a:r>
          </a:p>
          <a:p>
            <a:endParaRPr lang="en-US" dirty="0"/>
          </a:p>
          <a:p>
            <a:r>
              <a:rPr lang="en-US" dirty="0"/>
              <a:t>One disadvantage of these techniques is the requirement of perfectly aligned vision and language instruction data </a:t>
            </a:r>
          </a:p>
          <a:p>
            <a:r>
              <a:rPr lang="en-US" dirty="0"/>
              <a:t>Or several demonstrated expert trajectories which can be used to train the imitation learner </a:t>
            </a:r>
          </a:p>
          <a:p>
            <a:r>
              <a:rPr lang="en-US" dirty="0"/>
              <a:t>Or a controlled simulated environment where it is easy to obtain a precise reward for each action</a:t>
            </a:r>
          </a:p>
          <a:p>
            <a:r>
              <a:rPr lang="en-US" dirty="0"/>
              <a:t>These may lead to high annotation costs and create some scalability problems when introducing new actions </a:t>
            </a:r>
          </a:p>
        </p:txBody>
      </p:sp>
      <p:sp>
        <p:nvSpPr>
          <p:cNvPr id="4" name="Slide Number Placeholder 3"/>
          <p:cNvSpPr>
            <a:spLocks noGrp="1"/>
          </p:cNvSpPr>
          <p:nvPr>
            <p:ph type="sldNum" sz="quarter" idx="5"/>
          </p:nvPr>
        </p:nvSpPr>
        <p:spPr/>
        <p:txBody>
          <a:bodyPr/>
          <a:lstStyle/>
          <a:p>
            <a:fld id="{5F1BE9C3-5DBD-4677-A40A-BC6220EF14F7}" type="slidenum">
              <a:rPr lang="en-US" smtClean="0"/>
              <a:t>10</a:t>
            </a:fld>
            <a:endParaRPr lang="en-US"/>
          </a:p>
        </p:txBody>
      </p:sp>
    </p:spTree>
    <p:extLst>
      <p:ext uri="{BB962C8B-B14F-4D97-AF65-F5344CB8AC3E}">
        <p14:creationId xmlns:p14="http://schemas.microsoft.com/office/powerpoint/2010/main" val="392533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kind of end to end learning approach involves upfront feature level </a:t>
            </a:r>
          </a:p>
          <a:p>
            <a:r>
              <a:rPr lang="en-US" dirty="0"/>
              <a:t>fusion connected in the end to an action predictor</a:t>
            </a:r>
          </a:p>
          <a:p>
            <a:r>
              <a:rPr lang="en-US" dirty="0"/>
              <a:t>Training can be reinforcement learning or sequence to sequence learning based</a:t>
            </a:r>
          </a:p>
          <a:p>
            <a:endParaRPr lang="en-US" dirty="0"/>
          </a:p>
          <a:p>
            <a:r>
              <a:rPr lang="en-US" dirty="0"/>
              <a:t>An example is shown here from the paper visual semantic navigation using scene priors </a:t>
            </a:r>
          </a:p>
          <a:p>
            <a:r>
              <a:rPr lang="en-US" dirty="0"/>
              <a:t>Here we can see that the authors combined the temporally stacked image frames, </a:t>
            </a:r>
          </a:p>
          <a:p>
            <a:r>
              <a:rPr lang="en-US" dirty="0" err="1"/>
              <a:t>Laguage</a:t>
            </a:r>
            <a:r>
              <a:rPr lang="en-US" dirty="0"/>
              <a:t> instruction word embedding</a:t>
            </a:r>
          </a:p>
          <a:p>
            <a:r>
              <a:rPr lang="en-US" dirty="0"/>
              <a:t>And a mined knowledge graph representing relationship between objects</a:t>
            </a:r>
          </a:p>
          <a:p>
            <a:r>
              <a:rPr lang="en-US" dirty="0"/>
              <a:t>They combined the three modalities into a feature level fused layer which is then connected to an action predictor</a:t>
            </a:r>
          </a:p>
        </p:txBody>
      </p:sp>
      <p:sp>
        <p:nvSpPr>
          <p:cNvPr id="4" name="Slide Number Placeholder 3"/>
          <p:cNvSpPr>
            <a:spLocks noGrp="1"/>
          </p:cNvSpPr>
          <p:nvPr>
            <p:ph type="sldNum" sz="quarter" idx="5"/>
          </p:nvPr>
        </p:nvSpPr>
        <p:spPr/>
        <p:txBody>
          <a:bodyPr/>
          <a:lstStyle/>
          <a:p>
            <a:fld id="{5F1BE9C3-5DBD-4677-A40A-BC6220EF14F7}" type="slidenum">
              <a:rPr lang="en-US" smtClean="0"/>
              <a:t>11</a:t>
            </a:fld>
            <a:endParaRPr lang="en-US"/>
          </a:p>
        </p:txBody>
      </p:sp>
    </p:spTree>
    <p:extLst>
      <p:ext uri="{BB962C8B-B14F-4D97-AF65-F5344CB8AC3E}">
        <p14:creationId xmlns:p14="http://schemas.microsoft.com/office/powerpoint/2010/main" val="2236697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similar paper shown here is titled </a:t>
            </a:r>
            <a:r>
              <a:rPr lang="en-US" dirty="0" err="1"/>
              <a:t>FollowNet</a:t>
            </a:r>
            <a:endParaRPr lang="en-US" dirty="0"/>
          </a:p>
          <a:p>
            <a:r>
              <a:rPr lang="en-US" dirty="0"/>
              <a:t>Again in the architecture we can observe an upfront fusion </a:t>
            </a:r>
          </a:p>
          <a:p>
            <a:r>
              <a:rPr lang="en-US" dirty="0"/>
              <a:t>of semantic segmentation maps, depth map and natural language instruction features passed</a:t>
            </a:r>
          </a:p>
          <a:p>
            <a:r>
              <a:rPr lang="en-US" dirty="0"/>
              <a:t>through a bidirectional LSTM</a:t>
            </a:r>
          </a:p>
          <a:p>
            <a:r>
              <a:rPr lang="en-US" dirty="0"/>
              <a:t>Finally they are connected to an action predictor that predicts the actions left, right or forward</a:t>
            </a:r>
          </a:p>
        </p:txBody>
      </p:sp>
      <p:sp>
        <p:nvSpPr>
          <p:cNvPr id="4" name="Slide Number Placeholder 3"/>
          <p:cNvSpPr>
            <a:spLocks noGrp="1"/>
          </p:cNvSpPr>
          <p:nvPr>
            <p:ph type="sldNum" sz="quarter" idx="5"/>
          </p:nvPr>
        </p:nvSpPr>
        <p:spPr/>
        <p:txBody>
          <a:bodyPr/>
          <a:lstStyle/>
          <a:p>
            <a:fld id="{5F1BE9C3-5DBD-4677-A40A-BC6220EF14F7}" type="slidenum">
              <a:rPr lang="en-US" smtClean="0"/>
              <a:t>12</a:t>
            </a:fld>
            <a:endParaRPr lang="en-US"/>
          </a:p>
        </p:txBody>
      </p:sp>
    </p:spTree>
    <p:extLst>
      <p:ext uri="{BB962C8B-B14F-4D97-AF65-F5344CB8AC3E}">
        <p14:creationId xmlns:p14="http://schemas.microsoft.com/office/powerpoint/2010/main" val="377852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horizon goals and task compositionality are two most important things often overlooked by several approaches.</a:t>
            </a:r>
          </a:p>
          <a:p>
            <a:endParaRPr lang="en-US" dirty="0"/>
          </a:p>
          <a:p>
            <a:r>
              <a:rPr lang="en-US" dirty="0"/>
              <a:t>In real life for assistant robots to be helpful, they need to be able to understand long language instructions </a:t>
            </a:r>
          </a:p>
          <a:p>
            <a:r>
              <a:rPr lang="en-US" dirty="0"/>
              <a:t>That require extremely long sequence of actions for example action sequences ranging up to a length of 500 time steps</a:t>
            </a:r>
          </a:p>
          <a:p>
            <a:r>
              <a:rPr lang="en-US" dirty="0"/>
              <a:t> without the need for constant updates by the user</a:t>
            </a:r>
          </a:p>
          <a:p>
            <a:endParaRPr lang="en-US" dirty="0"/>
          </a:p>
          <a:p>
            <a:r>
              <a:rPr lang="en-US" dirty="0"/>
              <a:t>For example, the simple instruction shown here has a goal and a long sequence of 7 instructions in order </a:t>
            </a:r>
          </a:p>
          <a:p>
            <a:r>
              <a:rPr lang="en-US" dirty="0"/>
              <a:t>to fulfill the goal</a:t>
            </a:r>
          </a:p>
          <a:p>
            <a:r>
              <a:rPr lang="en-US" dirty="0"/>
              <a:t>It is easier to supply all the 7 instructions upfront to the robot, but it leads to an extremely long task</a:t>
            </a:r>
          </a:p>
          <a:p>
            <a:r>
              <a:rPr lang="en-US" dirty="0"/>
              <a:t>It also requires the robot to keep a track of which task has been completed when,</a:t>
            </a:r>
          </a:p>
          <a:p>
            <a:r>
              <a:rPr lang="en-US" dirty="0"/>
              <a:t>and which object has changed its state for example light have been turned on or box has been shifted already and so on</a:t>
            </a:r>
          </a:p>
          <a:p>
            <a:endParaRPr lang="en-US" dirty="0"/>
          </a:p>
          <a:p>
            <a:r>
              <a:rPr lang="en-US" dirty="0"/>
              <a:t>Also some instructions are compositional- for example put the credit card in the box, </a:t>
            </a:r>
          </a:p>
          <a:p>
            <a:r>
              <a:rPr lang="en-US" dirty="0"/>
              <a:t>for that you need to find the box, open the box and then put the credit card inside</a:t>
            </a:r>
          </a:p>
          <a:p>
            <a:endParaRPr lang="en-US" dirty="0"/>
          </a:p>
          <a:p>
            <a:r>
              <a:rPr lang="en-US" dirty="0"/>
              <a:t>Some instructions require visual understanding of the environment like instruction 1</a:t>
            </a:r>
          </a:p>
          <a:p>
            <a:r>
              <a:rPr lang="en-US" dirty="0"/>
              <a:t>Turn towards the other side of the room with the blue chair in the corner</a:t>
            </a:r>
          </a:p>
          <a:p>
            <a:endParaRPr lang="en-US" dirty="0"/>
          </a:p>
          <a:p>
            <a:r>
              <a:rPr lang="en-US" dirty="0"/>
              <a:t>Some instructions require tracking the motion of agent for example instruction 7</a:t>
            </a:r>
          </a:p>
          <a:p>
            <a:r>
              <a:rPr lang="en-US" dirty="0"/>
              <a:t>Turn left and walk back to the blue chair in the corner</a:t>
            </a:r>
          </a:p>
          <a:p>
            <a:endParaRPr lang="en-US" dirty="0"/>
          </a:p>
          <a:p>
            <a:r>
              <a:rPr lang="en-US" dirty="0"/>
              <a:t>long horizon and compositional aspects create problems for end to end learning approaches </a:t>
            </a:r>
          </a:p>
          <a:p>
            <a:r>
              <a:rPr lang="en-US" dirty="0"/>
              <a:t>which are generally trained using reinforcement learning leading to sparse rewards,</a:t>
            </a:r>
          </a:p>
          <a:p>
            <a:r>
              <a:rPr lang="en-US" dirty="0"/>
              <a:t>Or imitation learning leading to lack of sufficient examples for all object-task combinations</a:t>
            </a:r>
          </a:p>
          <a:p>
            <a:endParaRPr lang="en-US" dirty="0"/>
          </a:p>
          <a:p>
            <a:r>
              <a:rPr lang="en-US" dirty="0"/>
              <a:t>Context parsers are efficient in handling compositionality, whereas upfront feature level fusion </a:t>
            </a:r>
          </a:p>
          <a:p>
            <a:r>
              <a:rPr lang="en-US" dirty="0"/>
              <a:t>approaches are good in recognizing object-task relationships</a:t>
            </a:r>
          </a:p>
          <a:p>
            <a:r>
              <a:rPr lang="en-US" dirty="0"/>
              <a:t>Mapping based approaches are good in tracking state of agent and visually understanding the environment.</a:t>
            </a:r>
          </a:p>
          <a:p>
            <a:r>
              <a:rPr lang="en-US" dirty="0"/>
              <a:t>Therefore, we have combined all these advantages into a new modular approach as we will now present through the rest of the slides</a:t>
            </a:r>
          </a:p>
          <a:p>
            <a:endParaRPr lang="en-US" dirty="0"/>
          </a:p>
          <a:p>
            <a:endParaRPr lang="en-US" dirty="0"/>
          </a:p>
          <a:p>
            <a:r>
              <a:rPr lang="en-US" dirty="0"/>
              <a:t>The simulator environment shown here is what we have used. It is called Ai2Thor and the dataset is named ALFRED</a:t>
            </a:r>
          </a:p>
          <a:p>
            <a:r>
              <a:rPr lang="en-US" dirty="0"/>
              <a:t>The agent observation space is RGB image, depth image, collision information and input textual natural language instructions</a:t>
            </a:r>
          </a:p>
          <a:p>
            <a:r>
              <a:rPr lang="en-US" dirty="0"/>
              <a:t>The agent action space comprises of navigation actions like move and look and object interaction actions like </a:t>
            </a:r>
          </a:p>
          <a:p>
            <a:r>
              <a:rPr lang="en-US" dirty="0"/>
              <a:t>Pickup/place/open-close and turn on/off some appliance </a:t>
            </a:r>
          </a:p>
        </p:txBody>
      </p:sp>
      <p:sp>
        <p:nvSpPr>
          <p:cNvPr id="4" name="Slide Number Placeholder 3"/>
          <p:cNvSpPr>
            <a:spLocks noGrp="1"/>
          </p:cNvSpPr>
          <p:nvPr>
            <p:ph type="sldNum" sz="quarter" idx="5"/>
          </p:nvPr>
        </p:nvSpPr>
        <p:spPr/>
        <p:txBody>
          <a:bodyPr/>
          <a:lstStyle/>
          <a:p>
            <a:fld id="{5F1BE9C3-5DBD-4677-A40A-BC6220EF14F7}" type="slidenum">
              <a:rPr lang="en-US" smtClean="0"/>
              <a:t>13</a:t>
            </a:fld>
            <a:endParaRPr lang="en-US"/>
          </a:p>
        </p:txBody>
      </p:sp>
    </p:spTree>
    <p:extLst>
      <p:ext uri="{BB962C8B-B14F-4D97-AF65-F5344CB8AC3E}">
        <p14:creationId xmlns:p14="http://schemas.microsoft.com/office/powerpoint/2010/main" val="287740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summary of contributions of my work</a:t>
            </a:r>
          </a:p>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14</a:t>
            </a:fld>
            <a:endParaRPr lang="en-US"/>
          </a:p>
        </p:txBody>
      </p:sp>
    </p:spTree>
    <p:extLst>
      <p:ext uri="{BB962C8B-B14F-4D97-AF65-F5344CB8AC3E}">
        <p14:creationId xmlns:p14="http://schemas.microsoft.com/office/powerpoint/2010/main" val="420650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new modular framework for vision language navigation called MOVILAN</a:t>
            </a:r>
          </a:p>
          <a:p>
            <a:r>
              <a:rPr lang="en-US" dirty="0"/>
              <a:t>Short for Modular Vision Language.</a:t>
            </a:r>
          </a:p>
          <a:p>
            <a:r>
              <a:rPr lang="en-US" dirty="0"/>
              <a:t>First we have the mapping module which is tasked with localization and </a:t>
            </a:r>
          </a:p>
          <a:p>
            <a:r>
              <a:rPr lang="en-US" dirty="0"/>
              <a:t>maintaining explicit map of the surrounding space of the agent we have proposed a new graph convolution based approach </a:t>
            </a:r>
          </a:p>
          <a:p>
            <a:r>
              <a:rPr lang="en-US" dirty="0"/>
              <a:t>for goal based mapping </a:t>
            </a:r>
          </a:p>
          <a:p>
            <a:r>
              <a:rPr lang="en-US" dirty="0"/>
              <a:t>2</a:t>
            </a:r>
            <a:r>
              <a:rPr lang="en-US" baseline="30000" dirty="0"/>
              <a:t>nd</a:t>
            </a:r>
            <a:r>
              <a:rPr lang="en-US" dirty="0"/>
              <a:t> is the Language module which borrows concepts from context based parsing, we use a new transfer learning strategy based </a:t>
            </a:r>
          </a:p>
          <a:p>
            <a:r>
              <a:rPr lang="en-US" dirty="0"/>
              <a:t>on the recent deep learning model called BERT</a:t>
            </a:r>
          </a:p>
          <a:p>
            <a:r>
              <a:rPr lang="en-US" dirty="0"/>
              <a:t>3</a:t>
            </a:r>
            <a:r>
              <a:rPr lang="en-US" baseline="30000" dirty="0"/>
              <a:t>rd</a:t>
            </a:r>
            <a:r>
              <a:rPr lang="en-US" dirty="0"/>
              <a:t> is the cross modal grounding module which performs the task of upfront feature level fusion effectively grounding </a:t>
            </a:r>
          </a:p>
          <a:p>
            <a:r>
              <a:rPr lang="en-US" dirty="0"/>
              <a:t>natural language instructions to the visible objects around the agent</a:t>
            </a:r>
          </a:p>
          <a:p>
            <a:r>
              <a:rPr lang="en-US" dirty="0"/>
              <a:t>4</a:t>
            </a:r>
            <a:r>
              <a:rPr lang="en-US" baseline="30000" dirty="0"/>
              <a:t>th</a:t>
            </a:r>
            <a:r>
              <a:rPr lang="en-US" dirty="0"/>
              <a:t> is the online disambiguation module which connects to an online knowledge base ex google search engine</a:t>
            </a:r>
          </a:p>
          <a:p>
            <a:r>
              <a:rPr lang="en-US" dirty="0"/>
              <a:t>and can generate queries to resolve ambiguities arising between the vision and the language module</a:t>
            </a:r>
          </a:p>
          <a:p>
            <a:r>
              <a:rPr lang="en-US" dirty="0"/>
              <a:t>Finally, the 5</a:t>
            </a:r>
            <a:r>
              <a:rPr lang="en-US" baseline="30000" dirty="0"/>
              <a:t>th</a:t>
            </a:r>
            <a:r>
              <a:rPr lang="en-US" dirty="0"/>
              <a:t> module is planning which combines information from all the modules to generate agent actions</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15</a:t>
            </a:fld>
            <a:endParaRPr lang="en-US"/>
          </a:p>
        </p:txBody>
      </p:sp>
    </p:spTree>
    <p:extLst>
      <p:ext uri="{BB962C8B-B14F-4D97-AF65-F5344CB8AC3E}">
        <p14:creationId xmlns:p14="http://schemas.microsoft.com/office/powerpoint/2010/main" val="91904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the mapping module</a:t>
            </a:r>
          </a:p>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16</a:t>
            </a:fld>
            <a:endParaRPr lang="en-US"/>
          </a:p>
        </p:txBody>
      </p:sp>
    </p:spTree>
    <p:extLst>
      <p:ext uri="{BB962C8B-B14F-4D97-AF65-F5344CB8AC3E}">
        <p14:creationId xmlns:p14="http://schemas.microsoft.com/office/powerpoint/2010/main" val="238387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for the mapping module is geometric projection</a:t>
            </a:r>
          </a:p>
          <a:p>
            <a:r>
              <a:rPr lang="en-US" dirty="0"/>
              <a:t>We take 3 different kinds of visual information- the RGB image, corresponding instance segmentation image and the corresponding depth image</a:t>
            </a:r>
          </a:p>
          <a:p>
            <a:r>
              <a:rPr lang="en-US" dirty="0"/>
              <a:t>h and w are the height and width of the images respectively</a:t>
            </a:r>
          </a:p>
          <a:p>
            <a:r>
              <a:rPr lang="en-US" dirty="0"/>
              <a:t>Using the camera calibration matrix K, the focal length f and the depth information at each pixel location d(</a:t>
            </a:r>
            <a:r>
              <a:rPr lang="en-US" dirty="0" err="1"/>
              <a:t>I,j</a:t>
            </a:r>
            <a:r>
              <a:rPr lang="en-US" dirty="0"/>
              <a:t>), we can calculate the point cloud information</a:t>
            </a:r>
          </a:p>
          <a:p>
            <a:r>
              <a:rPr lang="en-US" dirty="0"/>
              <a:t>Px(</a:t>
            </a:r>
            <a:r>
              <a:rPr lang="en-US" dirty="0" err="1"/>
              <a:t>I,j</a:t>
            </a:r>
            <a:r>
              <a:rPr lang="en-US" dirty="0"/>
              <a:t>), </a:t>
            </a:r>
            <a:r>
              <a:rPr lang="en-US" dirty="0" err="1"/>
              <a:t>py</a:t>
            </a:r>
            <a:r>
              <a:rPr lang="en-US" dirty="0"/>
              <a:t>(</a:t>
            </a:r>
            <a:r>
              <a:rPr lang="en-US" dirty="0" err="1"/>
              <a:t>I,j</a:t>
            </a:r>
            <a:r>
              <a:rPr lang="en-US" dirty="0"/>
              <a:t>) and </a:t>
            </a:r>
            <a:r>
              <a:rPr lang="en-US" dirty="0" err="1"/>
              <a:t>pz</a:t>
            </a:r>
            <a:r>
              <a:rPr lang="en-US" dirty="0"/>
              <a:t>(</a:t>
            </a:r>
            <a:r>
              <a:rPr lang="en-US" dirty="0" err="1"/>
              <a:t>I,j</a:t>
            </a:r>
            <a:r>
              <a:rPr lang="en-US" dirty="0"/>
              <a:t>)</a:t>
            </a:r>
          </a:p>
          <a:p>
            <a:endParaRPr lang="en-US" dirty="0"/>
          </a:p>
          <a:p>
            <a:r>
              <a:rPr lang="en-US" dirty="0"/>
              <a:t>After that we project the point cloud information into a birds eye view egocentric projection into the 2d plane of the agent</a:t>
            </a:r>
          </a:p>
          <a:p>
            <a:r>
              <a:rPr lang="en-US" dirty="0"/>
              <a:t>Here u(</a:t>
            </a:r>
            <a:r>
              <a:rPr lang="en-US" dirty="0" err="1"/>
              <a:t>I,j</a:t>
            </a:r>
            <a:r>
              <a:rPr lang="en-US" dirty="0"/>
              <a:t>) and v(</a:t>
            </a:r>
            <a:r>
              <a:rPr lang="en-US" dirty="0" err="1"/>
              <a:t>I,j</a:t>
            </a:r>
            <a:r>
              <a:rPr lang="en-US" dirty="0"/>
              <a:t>) maps the RGB pixel values (</a:t>
            </a:r>
            <a:r>
              <a:rPr lang="en-US" dirty="0" err="1"/>
              <a:t>I,j</a:t>
            </a:r>
            <a:r>
              <a:rPr lang="en-US" dirty="0"/>
              <a:t>) into the 2d index of the egocentric map around the agent</a:t>
            </a:r>
          </a:p>
          <a:p>
            <a:r>
              <a:rPr lang="en-US" dirty="0"/>
              <a:t>S is the size of the neighborhood around the agent, V is the maximum range of vision of the depth sensor, D is the maximum depth normal value and </a:t>
            </a:r>
          </a:p>
          <a:p>
            <a:r>
              <a:rPr lang="en-US" dirty="0"/>
              <a:t>r is the resolution of our map</a:t>
            </a:r>
          </a:p>
          <a:p>
            <a:endParaRPr lang="en-US" dirty="0"/>
          </a:p>
          <a:p>
            <a:r>
              <a:rPr lang="en-US" dirty="0"/>
              <a:t>The 2d indices u and v are also sometimes called competing elements of the projection </a:t>
            </a:r>
          </a:p>
          <a:p>
            <a:r>
              <a:rPr lang="en-US" dirty="0"/>
              <a:t>because multiple pixel locations (</a:t>
            </a:r>
            <a:r>
              <a:rPr lang="en-US" dirty="0" err="1"/>
              <a:t>I,j</a:t>
            </a:r>
            <a:r>
              <a:rPr lang="en-US" dirty="0"/>
              <a:t>) can map to the same egocentric map index location</a:t>
            </a:r>
          </a:p>
          <a:p>
            <a:endParaRPr lang="en-US" dirty="0"/>
          </a:p>
          <a:p>
            <a:r>
              <a:rPr lang="en-US" dirty="0"/>
              <a:t>The values at each index location </a:t>
            </a:r>
            <a:r>
              <a:rPr lang="en-US" dirty="0" err="1"/>
              <a:t>u,v</a:t>
            </a:r>
            <a:r>
              <a:rPr lang="en-US" dirty="0"/>
              <a:t> are stored in the matrix capital P using the simple formula shown here</a:t>
            </a:r>
          </a:p>
          <a:p>
            <a:r>
              <a:rPr lang="en-US" dirty="0"/>
              <a:t>If the instance segmentation class of the competing element is L then L is added to the current value stored in that grid location</a:t>
            </a:r>
          </a:p>
          <a:p>
            <a:r>
              <a:rPr lang="en-US" dirty="0"/>
              <a:t>Otherwise in case of unidentified class a 0 value is added</a:t>
            </a:r>
          </a:p>
        </p:txBody>
      </p:sp>
      <p:sp>
        <p:nvSpPr>
          <p:cNvPr id="4" name="Slide Number Placeholder 3"/>
          <p:cNvSpPr>
            <a:spLocks noGrp="1"/>
          </p:cNvSpPr>
          <p:nvPr>
            <p:ph type="sldNum" sz="quarter" idx="5"/>
          </p:nvPr>
        </p:nvSpPr>
        <p:spPr/>
        <p:txBody>
          <a:bodyPr/>
          <a:lstStyle/>
          <a:p>
            <a:fld id="{5F1BE9C3-5DBD-4677-A40A-BC6220EF14F7}" type="slidenum">
              <a:rPr lang="en-US" smtClean="0"/>
              <a:t>17</a:t>
            </a:fld>
            <a:endParaRPr lang="en-US"/>
          </a:p>
        </p:txBody>
      </p:sp>
    </p:spTree>
    <p:extLst>
      <p:ext uri="{BB962C8B-B14F-4D97-AF65-F5344CB8AC3E}">
        <p14:creationId xmlns:p14="http://schemas.microsoft.com/office/powerpoint/2010/main" val="2547899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explain a bit about how this module works</a:t>
            </a:r>
          </a:p>
          <a:p>
            <a:r>
              <a:rPr lang="en-US" dirty="0"/>
              <a:t>As you can see in top left figure 1, the 3 vision modalities- RGB, instance segmentation and depth information are available as panorama</a:t>
            </a:r>
          </a:p>
          <a:p>
            <a:r>
              <a:rPr lang="en-US" dirty="0"/>
              <a:t>Using the 3 vision modalities we can project the scene into an agent ego centric map</a:t>
            </a:r>
          </a:p>
          <a:p>
            <a:r>
              <a:rPr lang="en-US" dirty="0"/>
              <a:t>using the geometric projection technique explained to you in the previous slide</a:t>
            </a:r>
          </a:p>
          <a:p>
            <a:r>
              <a:rPr lang="en-US" dirty="0"/>
              <a:t>The problem with this approximate projection is that it can be very noisy and also does not </a:t>
            </a:r>
          </a:p>
          <a:p>
            <a:r>
              <a:rPr lang="en-US" dirty="0"/>
              <a:t>track and update the movement of the agent. To address this, we propose a novel graph convolution based map filtering approach</a:t>
            </a:r>
          </a:p>
          <a:p>
            <a:r>
              <a:rPr lang="en-US" dirty="0"/>
              <a:t>The approximate projection map after being passed through the graph convolution filter gets refined </a:t>
            </a:r>
          </a:p>
          <a:p>
            <a:r>
              <a:rPr lang="en-US" dirty="0"/>
              <a:t>to almost the ground truth birds eye view projection as seen in this example here</a:t>
            </a:r>
          </a:p>
          <a:p>
            <a:r>
              <a:rPr lang="en-US" dirty="0"/>
              <a:t>If we observe the rightmost segment of the panorama we are straight facing the bed and to our left is the dresser with the lamp on top</a:t>
            </a:r>
          </a:p>
          <a:p>
            <a:r>
              <a:rPr lang="en-US" dirty="0"/>
              <a:t>The ground truth in top right shows exactly this we have bed represented as cyan, dresser </a:t>
            </a:r>
          </a:p>
          <a:p>
            <a:r>
              <a:rPr lang="en-US" dirty="0"/>
              <a:t>represented in green and desk just beyond the basketball represented in blue</a:t>
            </a:r>
          </a:p>
          <a:p>
            <a:r>
              <a:rPr lang="en-US" dirty="0"/>
              <a:t>This ground truth is used to train the graph convolution filter in supervised manner and we get the </a:t>
            </a:r>
          </a:p>
          <a:p>
            <a:r>
              <a:rPr lang="en-US" dirty="0"/>
              <a:t>refined birds eye view projection as seen in the bottom right figure</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18</a:t>
            </a:fld>
            <a:endParaRPr lang="en-US"/>
          </a:p>
        </p:txBody>
      </p:sp>
    </p:spTree>
    <p:extLst>
      <p:ext uri="{BB962C8B-B14F-4D97-AF65-F5344CB8AC3E}">
        <p14:creationId xmlns:p14="http://schemas.microsoft.com/office/powerpoint/2010/main" val="35022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exactly how this graph convolution filter works</a:t>
            </a:r>
          </a:p>
          <a:p>
            <a:r>
              <a:rPr lang="en-US" dirty="0"/>
              <a:t>We convert the approximate projection map into a grid lattice graph</a:t>
            </a:r>
          </a:p>
          <a:p>
            <a:r>
              <a:rPr lang="en-US" dirty="0"/>
              <a:t>Each competing element of the s by s egocentric map becomes a node</a:t>
            </a:r>
          </a:p>
          <a:p>
            <a:r>
              <a:rPr lang="en-US" dirty="0"/>
              <a:t>and each node is connected to the neighboring nodes as in a grid lattice</a:t>
            </a:r>
          </a:p>
          <a:p>
            <a:r>
              <a:rPr lang="en-US" dirty="0"/>
              <a:t>In step 1, each node of the grid lattice sends its respective segmentation class information to its neighboring node through the connecting edge</a:t>
            </a:r>
          </a:p>
          <a:p>
            <a:r>
              <a:rPr lang="en-US" dirty="0"/>
              <a:t>This happens simultaneously at each node</a:t>
            </a:r>
          </a:p>
          <a:p>
            <a:r>
              <a:rPr lang="en-US" dirty="0"/>
              <a:t>This passing of information is called information propagation</a:t>
            </a:r>
          </a:p>
          <a:p>
            <a:endParaRPr lang="en-US" dirty="0"/>
          </a:p>
          <a:p>
            <a:r>
              <a:rPr lang="en-US" dirty="0"/>
              <a:t>Which the information pass through an edge it goes through a multi layer perceptron assigned to each edge called the edge neural network</a:t>
            </a:r>
          </a:p>
          <a:p>
            <a:endParaRPr lang="en-US" dirty="0"/>
          </a:p>
          <a:p>
            <a:r>
              <a:rPr lang="en-US" dirty="0"/>
              <a:t>After propagation, each node receives information from every other node through the output of the edge neural networks</a:t>
            </a:r>
          </a:p>
          <a:p>
            <a:r>
              <a:rPr lang="en-US" dirty="0"/>
              <a:t>All of these outputs are now processed at the incoming node using an aggregation function. In our case we simply sum all the output values from the edges into the nodes</a:t>
            </a:r>
          </a:p>
          <a:p>
            <a:r>
              <a:rPr lang="en-US" dirty="0"/>
              <a:t>This is the sum reduce operation</a:t>
            </a:r>
          </a:p>
          <a:p>
            <a:r>
              <a:rPr lang="en-US" dirty="0"/>
              <a:t>After sum reduce the resulting information in each node now simultaneously passes though a node neural network shown in the yellow box</a:t>
            </a:r>
          </a:p>
          <a:p>
            <a:r>
              <a:rPr lang="en-US" dirty="0"/>
              <a:t>The target output of the node neural network is set to the desired ground truth class label that is expected at that location of the egocentric map</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19</a:t>
            </a:fld>
            <a:endParaRPr lang="en-US"/>
          </a:p>
        </p:txBody>
      </p:sp>
    </p:spTree>
    <p:extLst>
      <p:ext uri="{BB962C8B-B14F-4D97-AF65-F5344CB8AC3E}">
        <p14:creationId xmlns:p14="http://schemas.microsoft.com/office/powerpoint/2010/main" val="186353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First I will talk about different kinds of multimodal information fusion (click) , data level, feature level and decision level</a:t>
            </a:r>
          </a:p>
          <a:p>
            <a:r>
              <a:rPr lang="en-US" dirty="0"/>
              <a:t>Then as my presentation is based on decision making, I will set out three subcategories of multimodal decision level information fusion </a:t>
            </a:r>
          </a:p>
          <a:p>
            <a:r>
              <a:rPr lang="en-US" dirty="0"/>
              <a:t>Then I will relate each of these categories to the previous works I have presented in my qualifier and prelims exams</a:t>
            </a:r>
          </a:p>
          <a:p>
            <a:r>
              <a:rPr lang="en-US" dirty="0"/>
              <a:t>(click)</a:t>
            </a:r>
            <a:br>
              <a:rPr lang="en-US" dirty="0"/>
            </a:br>
            <a:r>
              <a:rPr lang="en-US" dirty="0"/>
              <a:t>After that I will talk about todays topic which brings all the different paradigms of multimodal decision level fusion together</a:t>
            </a:r>
          </a:p>
          <a:p>
            <a:r>
              <a:rPr lang="en-US" dirty="0"/>
              <a:t>Which is Vision Language Navigation</a:t>
            </a:r>
          </a:p>
          <a:p>
            <a:r>
              <a:rPr lang="en-US" dirty="0"/>
              <a:t>First I will talk a bit about vision language information fusion (click)</a:t>
            </a:r>
          </a:p>
          <a:p>
            <a:r>
              <a:rPr lang="en-US" dirty="0"/>
              <a:t>Then give an idea about the problem of vision language navigation(click) (click) (click)</a:t>
            </a:r>
          </a:p>
          <a:p>
            <a:r>
              <a:rPr lang="en-US" dirty="0"/>
              <a:t>After then I will talk about our proposed modular solution and its different modules which work together to achieve information fusion</a:t>
            </a:r>
          </a:p>
          <a:p>
            <a:r>
              <a:rPr lang="en-US" dirty="0"/>
              <a:t>Finally, I will end with future work and discussion</a:t>
            </a:r>
          </a:p>
        </p:txBody>
      </p:sp>
      <p:sp>
        <p:nvSpPr>
          <p:cNvPr id="4" name="Slide Number Placeholder 3"/>
          <p:cNvSpPr>
            <a:spLocks noGrp="1"/>
          </p:cNvSpPr>
          <p:nvPr>
            <p:ph type="sldNum" sz="quarter" idx="5"/>
          </p:nvPr>
        </p:nvSpPr>
        <p:spPr/>
        <p:txBody>
          <a:bodyPr/>
          <a:lstStyle/>
          <a:p>
            <a:fld id="{5F1BE9C3-5DBD-4677-A40A-BC6220EF14F7}" type="slidenum">
              <a:rPr lang="en-US" smtClean="0"/>
              <a:t>2</a:t>
            </a:fld>
            <a:endParaRPr lang="en-US"/>
          </a:p>
        </p:txBody>
      </p:sp>
    </p:spTree>
    <p:extLst>
      <p:ext uri="{BB962C8B-B14F-4D97-AF65-F5344CB8AC3E}">
        <p14:creationId xmlns:p14="http://schemas.microsoft.com/office/powerpoint/2010/main" val="2253109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show some results on unseen environments after training the graph convolution</a:t>
            </a:r>
          </a:p>
          <a:p>
            <a:r>
              <a:rPr lang="en-US" dirty="0"/>
              <a:t>Our algorithm uses instance segmentation to construct the projection map</a:t>
            </a:r>
          </a:p>
          <a:p>
            <a:r>
              <a:rPr lang="en-US" dirty="0"/>
              <a:t>But once the approximate projection map is constructed, it is class agnostic</a:t>
            </a:r>
          </a:p>
          <a:p>
            <a:r>
              <a:rPr lang="en-US" dirty="0"/>
              <a:t>It recognizes only 4 unique classes</a:t>
            </a:r>
          </a:p>
          <a:p>
            <a:r>
              <a:rPr lang="en-US" dirty="0"/>
              <a:t>Target object circled in red</a:t>
            </a:r>
          </a:p>
          <a:p>
            <a:r>
              <a:rPr lang="en-US" dirty="0"/>
              <a:t>Navigable space which is basically the observed flooring</a:t>
            </a:r>
          </a:p>
          <a:p>
            <a:r>
              <a:rPr lang="en-US" dirty="0"/>
              <a:t>Obstructions which can be walls or any other object other than the target object and floor</a:t>
            </a:r>
          </a:p>
          <a:p>
            <a:r>
              <a:rPr lang="en-US" dirty="0"/>
              <a:t>And finally unknown space which can be unobserved spaces beyond obstructions</a:t>
            </a:r>
          </a:p>
          <a:p>
            <a:r>
              <a:rPr lang="en-US" dirty="0"/>
              <a:t>Unknown grids can be integrated with time and explicitly assigned to objects later on</a:t>
            </a:r>
          </a:p>
          <a:p>
            <a:r>
              <a:rPr lang="en-US" dirty="0"/>
              <a:t>On the top left we have the RGB panorama, on the top right we have the corresponding depth map</a:t>
            </a:r>
          </a:p>
          <a:p>
            <a:r>
              <a:rPr lang="en-US" dirty="0"/>
              <a:t>On the bottom left we have the approximate projection map with bed as the target object</a:t>
            </a:r>
          </a:p>
          <a:p>
            <a:r>
              <a:rPr lang="en-US" dirty="0"/>
              <a:t>The target object is represented by star sign, definite obstacles are represented by the pip symbol and question mark represents unknown grids</a:t>
            </a:r>
          </a:p>
          <a:p>
            <a:endParaRPr lang="en-US" dirty="0"/>
          </a:p>
          <a:p>
            <a:r>
              <a:rPr lang="en-US" dirty="0"/>
              <a:t>In mid we have the filtered ego centric projection and on the bottom right for comparison </a:t>
            </a:r>
          </a:p>
          <a:p>
            <a:r>
              <a:rPr lang="en-US" dirty="0"/>
              <a:t>We have the ground truth which is not accessible to the agent</a:t>
            </a:r>
          </a:p>
          <a:p>
            <a:r>
              <a:rPr lang="en-US" dirty="0"/>
              <a:t>We can see that the filtered and the ground truth almost match.</a:t>
            </a:r>
          </a:p>
          <a:p>
            <a:r>
              <a:rPr lang="en-US" dirty="0"/>
              <a:t>This approach is scalable to almost any unseen object because the graph convolution is class agnostic</a:t>
            </a:r>
          </a:p>
          <a:p>
            <a:r>
              <a:rPr lang="en-US" dirty="0"/>
              <a:t>Here the agent always localizes itself at the center of its ego centric map, represented as A</a:t>
            </a:r>
          </a:p>
          <a:p>
            <a:r>
              <a:rPr lang="en-US" dirty="0"/>
              <a:t>And the solid blue line indicates the agent perceived egocentric North direction </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20</a:t>
            </a:fld>
            <a:endParaRPr lang="en-US"/>
          </a:p>
        </p:txBody>
      </p:sp>
    </p:spTree>
    <p:extLst>
      <p:ext uri="{BB962C8B-B14F-4D97-AF65-F5344CB8AC3E}">
        <p14:creationId xmlns:p14="http://schemas.microsoft.com/office/powerpoint/2010/main" val="594708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second example here, the highlighted red object is a wall hanging drawer </a:t>
            </a:r>
          </a:p>
          <a:p>
            <a:r>
              <a:rPr lang="en-US" dirty="0"/>
              <a:t>And the graph convolution filtering is able to obtain an almost accurate projection</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21</a:t>
            </a:fld>
            <a:endParaRPr lang="en-US"/>
          </a:p>
        </p:txBody>
      </p:sp>
    </p:spTree>
    <p:extLst>
      <p:ext uri="{BB962C8B-B14F-4D97-AF65-F5344CB8AC3E}">
        <p14:creationId xmlns:p14="http://schemas.microsoft.com/office/powerpoint/2010/main" val="2489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our graph convolution approach really do?</a:t>
            </a:r>
          </a:p>
          <a:p>
            <a:r>
              <a:rPr lang="en-US" dirty="0"/>
              <a:t>(read)</a:t>
            </a:r>
          </a:p>
          <a:p>
            <a:r>
              <a:rPr lang="en-US" dirty="0"/>
              <a:t>Finally I am grateful to my colleague </a:t>
            </a:r>
            <a:r>
              <a:rPr lang="en-US" dirty="0" err="1"/>
              <a:t>Qisai</a:t>
            </a:r>
            <a:r>
              <a:rPr lang="en-US" dirty="0"/>
              <a:t> Liu who helped me run some experiments with this module</a:t>
            </a:r>
          </a:p>
        </p:txBody>
      </p:sp>
      <p:sp>
        <p:nvSpPr>
          <p:cNvPr id="4" name="Slide Number Placeholder 3"/>
          <p:cNvSpPr>
            <a:spLocks noGrp="1"/>
          </p:cNvSpPr>
          <p:nvPr>
            <p:ph type="sldNum" sz="quarter" idx="5"/>
          </p:nvPr>
        </p:nvSpPr>
        <p:spPr/>
        <p:txBody>
          <a:bodyPr/>
          <a:lstStyle/>
          <a:p>
            <a:fld id="{5F1BE9C3-5DBD-4677-A40A-BC6220EF14F7}" type="slidenum">
              <a:rPr lang="en-US" smtClean="0"/>
              <a:t>22</a:t>
            </a:fld>
            <a:endParaRPr lang="en-US"/>
          </a:p>
        </p:txBody>
      </p:sp>
    </p:spTree>
    <p:extLst>
      <p:ext uri="{BB962C8B-B14F-4D97-AF65-F5344CB8AC3E}">
        <p14:creationId xmlns:p14="http://schemas.microsoft.com/office/powerpoint/2010/main" val="215075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the language understanding module</a:t>
            </a:r>
          </a:p>
          <a:p>
            <a:r>
              <a:rPr lang="en-US" dirty="0"/>
              <a:t>I am grateful to my colleague </a:t>
            </a:r>
            <a:r>
              <a:rPr lang="en-US" dirty="0" err="1"/>
              <a:t>Fateme</a:t>
            </a:r>
            <a:r>
              <a:rPr lang="en-US" dirty="0"/>
              <a:t> </a:t>
            </a:r>
            <a:r>
              <a:rPr lang="en-US" dirty="0" err="1"/>
              <a:t>Fotouhi</a:t>
            </a:r>
            <a:r>
              <a:rPr lang="en-US" dirty="0"/>
              <a:t> for helping me with running experiments with this module</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utilize a technique called </a:t>
            </a:r>
            <a:r>
              <a:rPr lang="en-US" sz="1200" b="1" dirty="0"/>
              <a:t>semantic slot filling </a:t>
            </a:r>
            <a:r>
              <a:rPr lang="en-US" sz="1200" dirty="0"/>
              <a:t>and use a pretrained model of Bert- Bidirectional Encoder Representations from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technique used here is called joint intent classification and semantic slot filing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Semantic slot filing (read)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Intent classification (read)</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23</a:t>
            </a:fld>
            <a:endParaRPr lang="en-US"/>
          </a:p>
        </p:txBody>
      </p:sp>
    </p:spTree>
    <p:extLst>
      <p:ext uri="{BB962C8B-B14F-4D97-AF65-F5344CB8AC3E}">
        <p14:creationId xmlns:p14="http://schemas.microsoft.com/office/powerpoint/2010/main" val="3480902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the technique in action is shown here</a:t>
            </a:r>
          </a:p>
          <a:p>
            <a:r>
              <a:rPr lang="en-US" dirty="0"/>
              <a:t>Consider the example sentence carry the watch to the left side of the dresser facing the lamp</a:t>
            </a:r>
          </a:p>
          <a:p>
            <a:r>
              <a:rPr lang="en-US" dirty="0"/>
              <a:t>Here Intent is first manipulating an object and then navigate</a:t>
            </a:r>
          </a:p>
          <a:p>
            <a:r>
              <a:rPr lang="en-US" dirty="0"/>
              <a:t>By slots we assign a specific label to each word as shown here </a:t>
            </a:r>
          </a:p>
          <a:p>
            <a:r>
              <a:rPr lang="en-US" dirty="0"/>
              <a:t>Carry is assigned the label manipulate, watch and lamp are target objects, left is a direction</a:t>
            </a:r>
          </a:p>
          <a:p>
            <a:r>
              <a:rPr lang="en-US" dirty="0" err="1"/>
              <a:t>The,to</a:t>
            </a:r>
            <a:r>
              <a:rPr lang="en-US" dirty="0"/>
              <a:t> and of are assigned null labels and so on</a:t>
            </a:r>
          </a:p>
        </p:txBody>
      </p:sp>
      <p:sp>
        <p:nvSpPr>
          <p:cNvPr id="4" name="Slide Number Placeholder 3"/>
          <p:cNvSpPr>
            <a:spLocks noGrp="1"/>
          </p:cNvSpPr>
          <p:nvPr>
            <p:ph type="sldNum" sz="quarter" idx="5"/>
          </p:nvPr>
        </p:nvSpPr>
        <p:spPr/>
        <p:txBody>
          <a:bodyPr/>
          <a:lstStyle/>
          <a:p>
            <a:fld id="{5F1BE9C3-5DBD-4677-A40A-BC6220EF14F7}" type="slidenum">
              <a:rPr lang="en-US" smtClean="0"/>
              <a:t>24</a:t>
            </a:fld>
            <a:endParaRPr lang="en-US"/>
          </a:p>
        </p:txBody>
      </p:sp>
    </p:spTree>
    <p:extLst>
      <p:ext uri="{BB962C8B-B14F-4D97-AF65-F5344CB8AC3E}">
        <p14:creationId xmlns:p14="http://schemas.microsoft.com/office/powerpoint/2010/main" val="1553118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work we proposed 11 different kinds of slot labels which can be easily increased depending on changing problem types</a:t>
            </a:r>
          </a:p>
          <a:p>
            <a:pPr marL="0" lvl="0" indent="0" algn="l" rtl="0">
              <a:spcBef>
                <a:spcPts val="0"/>
              </a:spcBef>
              <a:spcAft>
                <a:spcPts val="0"/>
              </a:spcAft>
              <a:buNone/>
            </a:pPr>
            <a:r>
              <a:rPr lang="en-US" dirty="0"/>
              <a:t>And 2 different kind of intent labels – an instruction is either classified as a navigation instruction </a:t>
            </a:r>
          </a:p>
          <a:p>
            <a:pPr marL="0" lvl="0" indent="0" algn="l" rtl="0">
              <a:spcBef>
                <a:spcPts val="0"/>
              </a:spcBef>
              <a:spcAft>
                <a:spcPts val="0"/>
              </a:spcAft>
              <a:buNone/>
            </a:pPr>
            <a:r>
              <a:rPr lang="en-US" dirty="0"/>
              <a:t>or a manipulation or </a:t>
            </a:r>
            <a:r>
              <a:rPr lang="en-US" dirty="0" err="1"/>
              <a:t>not_navigation</a:t>
            </a:r>
            <a:r>
              <a:rPr lang="en-US" dirty="0"/>
              <a:t> instruction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are interested we can come back later to this slide and </a:t>
            </a:r>
          </a:p>
          <a:p>
            <a:pPr marL="0" lvl="0" indent="0" algn="l" rtl="0">
              <a:spcBef>
                <a:spcPts val="0"/>
              </a:spcBef>
              <a:spcAft>
                <a:spcPts val="0"/>
              </a:spcAft>
              <a:buNone/>
            </a:pPr>
            <a:r>
              <a:rPr lang="en-US" dirty="0"/>
              <a:t>I can explain the individual meaning of each semantic slot label</a:t>
            </a:r>
            <a:endParaRPr dirty="0"/>
          </a:p>
        </p:txBody>
      </p:sp>
      <p:sp>
        <p:nvSpPr>
          <p:cNvPr id="134" name="Google Shape;13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https://towardsdatascience.com/bert-explained-state-of-the-art-language-model-for-nlp-f8b21a9b6270</a:t>
            </a:r>
          </a:p>
          <a:p>
            <a:endParaRPr lang="en-US" dirty="0"/>
          </a:p>
          <a:p>
            <a:r>
              <a:rPr lang="en-US" b="0" i="0" dirty="0">
                <a:solidFill>
                  <a:srgbClr val="292929"/>
                </a:solidFill>
                <a:effectLst/>
                <a:latin typeface="charter"/>
              </a:rPr>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 </a:t>
            </a:r>
          </a:p>
          <a:p>
            <a:r>
              <a:rPr lang="en-US" b="0" i="0" dirty="0">
                <a:solidFill>
                  <a:srgbClr val="292929"/>
                </a:solidFill>
                <a:effectLst/>
                <a:latin typeface="charter"/>
              </a:rPr>
              <a:t>As shown in the figure here, we take a pretrained transformer encoder that has learned its weights over various other sentence classification datasets</a:t>
            </a:r>
          </a:p>
          <a:p>
            <a:r>
              <a:rPr lang="en-US" b="0" i="0" dirty="0">
                <a:solidFill>
                  <a:srgbClr val="292929"/>
                </a:solidFill>
                <a:effectLst/>
                <a:latin typeface="charter"/>
              </a:rPr>
              <a:t>The encoder takes in for example each input words w1 to w5 and converts it to hidden encodings O1 to O5</a:t>
            </a:r>
          </a:p>
          <a:p>
            <a:r>
              <a:rPr lang="en-US" b="0" i="0" dirty="0">
                <a:solidFill>
                  <a:srgbClr val="292929"/>
                </a:solidFill>
                <a:effectLst/>
                <a:latin typeface="charter"/>
              </a:rPr>
              <a:t>After that, the hidden embedding is passed through a classification layer that outputs w1 dash to w5 dash These are supposed to be the semantic slot labels for each word in our case</a:t>
            </a:r>
          </a:p>
          <a:p>
            <a:r>
              <a:rPr lang="en-US" b="0" i="0" dirty="0">
                <a:solidFill>
                  <a:srgbClr val="292929"/>
                </a:solidFill>
                <a:effectLst/>
                <a:latin typeface="charter"/>
              </a:rPr>
              <a:t>In our work, we finetune the final classification layer over a small labeled dataset for vision language navigation prepared by us</a:t>
            </a:r>
          </a:p>
          <a:p>
            <a:r>
              <a:rPr lang="en-US" b="0" i="0" dirty="0">
                <a:solidFill>
                  <a:srgbClr val="292929"/>
                </a:solidFill>
                <a:effectLst/>
                <a:latin typeface="charter"/>
              </a:rPr>
              <a:t>To achieve considerable accuracies, we only need around a 1000 supervised labels for the vision language scenario with our proposed labels</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26</a:t>
            </a:fld>
            <a:endParaRPr lang="en-US"/>
          </a:p>
        </p:txBody>
      </p:sp>
    </p:spTree>
    <p:extLst>
      <p:ext uri="{BB962C8B-B14F-4D97-AF65-F5344CB8AC3E}">
        <p14:creationId xmlns:p14="http://schemas.microsoft.com/office/powerpoint/2010/main" val="357450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module in our framework that understands the relationship between the observed images and </a:t>
            </a:r>
          </a:p>
          <a:p>
            <a:r>
              <a:rPr lang="en-US" dirty="0"/>
              <a:t>described languages is the cross-modal grounding. It is responsible for </a:t>
            </a:r>
          </a:p>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27</a:t>
            </a:fld>
            <a:endParaRPr lang="en-US"/>
          </a:p>
        </p:txBody>
      </p:sp>
    </p:spTree>
    <p:extLst>
      <p:ext uri="{BB962C8B-B14F-4D97-AF65-F5344CB8AC3E}">
        <p14:creationId xmlns:p14="http://schemas.microsoft.com/office/powerpoint/2010/main" val="1709525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generate training data in a self supervised fashion, we have to extract semantic knowledge graphs from the environment</a:t>
            </a:r>
          </a:p>
          <a:p>
            <a:r>
              <a:rPr lang="en-US" dirty="0"/>
              <a:t>The semantic knowledge graph can be extracted by mining relationships from provided natural language instructions</a:t>
            </a:r>
          </a:p>
          <a:p>
            <a:r>
              <a:rPr lang="en-US" dirty="0"/>
              <a:t>As we have shown earlier, our finetuned BERT model can predict semantic labels for each word in the sentence</a:t>
            </a:r>
          </a:p>
          <a:p>
            <a:r>
              <a:rPr lang="en-US" dirty="0"/>
              <a:t>When two objects are mentioned in the language instruction, they can be connected to each other in form of a graph based </a:t>
            </a:r>
          </a:p>
          <a:p>
            <a:r>
              <a:rPr lang="en-US" dirty="0"/>
              <a:t>upon a relationship described between them, which is also derived from our language understanding model.</a:t>
            </a:r>
          </a:p>
          <a:p>
            <a:endParaRPr lang="en-US" dirty="0"/>
          </a:p>
          <a:p>
            <a:r>
              <a:rPr lang="en-US" dirty="0"/>
              <a:t>Connecting all described object pair relationships gives us a knowledge graph which serves to answer 2 main questions</a:t>
            </a:r>
          </a:p>
          <a:p>
            <a:pPr marL="228600" indent="-228600">
              <a:buAutoNum type="arabicPeriod"/>
            </a:pPr>
            <a:r>
              <a:rPr lang="en-US" dirty="0"/>
              <a:t>What is the relationship of the objects to each other?</a:t>
            </a:r>
          </a:p>
          <a:p>
            <a:pPr marL="228600" indent="-228600">
              <a:buAutoNum type="arabicPeriod"/>
            </a:pPr>
            <a:r>
              <a:rPr lang="en-US" dirty="0"/>
              <a:t>How do the objects influence the task that needs to be performed?</a:t>
            </a:r>
          </a:p>
        </p:txBody>
      </p:sp>
      <p:sp>
        <p:nvSpPr>
          <p:cNvPr id="4" name="Slide Number Placeholder 3"/>
          <p:cNvSpPr>
            <a:spLocks noGrp="1"/>
          </p:cNvSpPr>
          <p:nvPr>
            <p:ph type="sldNum" sz="quarter" idx="5"/>
          </p:nvPr>
        </p:nvSpPr>
        <p:spPr/>
        <p:txBody>
          <a:bodyPr/>
          <a:lstStyle/>
          <a:p>
            <a:fld id="{5F1BE9C3-5DBD-4677-A40A-BC6220EF14F7}" type="slidenum">
              <a:rPr lang="en-US" smtClean="0"/>
              <a:t>28</a:t>
            </a:fld>
            <a:endParaRPr lang="en-US"/>
          </a:p>
        </p:txBody>
      </p:sp>
    </p:spTree>
    <p:extLst>
      <p:ext uri="{BB962C8B-B14F-4D97-AF65-F5344CB8AC3E}">
        <p14:creationId xmlns:p14="http://schemas.microsoft.com/office/powerpoint/2010/main" val="100381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describe the steps involved in generating the self supervised training data</a:t>
            </a:r>
          </a:p>
          <a:p>
            <a:r>
              <a:rPr lang="en-US" dirty="0"/>
              <a:t>In step 1 we use standard object detection on the RGB image to randomly chose candidate objects</a:t>
            </a:r>
          </a:p>
          <a:p>
            <a:r>
              <a:rPr lang="en-US" dirty="0"/>
              <a:t>Here in the example we have chosen Bowl, 2 mugs and a dog statue</a:t>
            </a:r>
          </a:p>
          <a:p>
            <a:r>
              <a:rPr lang="en-US" dirty="0"/>
              <a:t>In step 2, we analyze the pixel positions of the bounding box centers of these objects and assign basic prepositions</a:t>
            </a:r>
          </a:p>
          <a:p>
            <a:r>
              <a:rPr lang="en-US" dirty="0"/>
              <a:t>Such as the Bowl is below the dog statue and there are 2 mugs and so on</a:t>
            </a:r>
          </a:p>
          <a:p>
            <a:r>
              <a:rPr lang="en-US" dirty="0"/>
              <a:t>In step 3 we can assign additional attributes by extracting relationships from the knowledge graph</a:t>
            </a:r>
          </a:p>
          <a:p>
            <a:r>
              <a:rPr lang="en-US" dirty="0"/>
              <a:t>For example we see that the bowl is on the table and can be beside a drawer.</a:t>
            </a:r>
          </a:p>
          <a:p>
            <a:endParaRPr lang="en-US" dirty="0"/>
          </a:p>
          <a:p>
            <a:r>
              <a:rPr lang="en-US" dirty="0"/>
              <a:t>Once we confirm this visually </a:t>
            </a:r>
          </a:p>
          <a:p>
            <a:r>
              <a:rPr lang="en-US" dirty="0"/>
              <a:t>We can add this to the description</a:t>
            </a:r>
          </a:p>
          <a:p>
            <a:endParaRPr lang="en-US" dirty="0"/>
          </a:p>
          <a:p>
            <a:r>
              <a:rPr lang="en-US" dirty="0"/>
              <a:t>Finally in step 4 based on the semantic labels of each word that we talked about earlier, </a:t>
            </a:r>
          </a:p>
          <a:p>
            <a:r>
              <a:rPr lang="en-US" dirty="0"/>
              <a:t>We can order the objects along with their prepositions </a:t>
            </a:r>
          </a:p>
          <a:p>
            <a:r>
              <a:rPr lang="en-US" dirty="0"/>
              <a:t>For example we can set a target object to be Bowl and a target refinement object to be the dog statue</a:t>
            </a:r>
          </a:p>
          <a:p>
            <a:r>
              <a:rPr lang="en-US" dirty="0"/>
              <a:t>Now we can produce a language description automatically like … the Bowl on the table below the dog statue</a:t>
            </a:r>
          </a:p>
          <a:p>
            <a:r>
              <a:rPr lang="en-US" dirty="0"/>
              <a:t>and for the segmentation target we simply select the bounding box area around the bowl</a:t>
            </a:r>
          </a:p>
        </p:txBody>
      </p:sp>
      <p:sp>
        <p:nvSpPr>
          <p:cNvPr id="4" name="Slide Number Placeholder 3"/>
          <p:cNvSpPr>
            <a:spLocks noGrp="1"/>
          </p:cNvSpPr>
          <p:nvPr>
            <p:ph type="sldNum" sz="quarter" idx="5"/>
          </p:nvPr>
        </p:nvSpPr>
        <p:spPr/>
        <p:txBody>
          <a:bodyPr/>
          <a:lstStyle/>
          <a:p>
            <a:fld id="{5F1BE9C3-5DBD-4677-A40A-BC6220EF14F7}" type="slidenum">
              <a:rPr lang="en-US" smtClean="0"/>
              <a:t>29</a:t>
            </a:fld>
            <a:endParaRPr lang="en-US"/>
          </a:p>
        </p:txBody>
      </p:sp>
    </p:spTree>
    <p:extLst>
      <p:ext uri="{BB962C8B-B14F-4D97-AF65-F5344CB8AC3E}">
        <p14:creationId xmlns:p14="http://schemas.microsoft.com/office/powerpoint/2010/main" val="27250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Information about a phenomenon or a system of interest can be obtained from different types of instruments, measurement techniques, experimental setups, and other types of sources.</a:t>
            </a:r>
          </a:p>
          <a:p>
            <a:r>
              <a:rPr lang="en-US" sz="1200" b="0" i="0" u="none" strike="noStrike" kern="1200" baseline="0" dirty="0">
                <a:solidFill>
                  <a:schemeClr val="tx1"/>
                </a:solidFill>
                <a:latin typeface="+mn-lt"/>
                <a:ea typeface="+mn-ea"/>
                <a:cs typeface="+mn-cs"/>
              </a:rPr>
              <a:t>Multimodal information fusion deals with techniques by which we can obtain more information about the system </a:t>
            </a:r>
          </a:p>
          <a:p>
            <a:r>
              <a:rPr lang="en-US" sz="1200" b="0" i="0" u="none" strike="noStrike" kern="1200" baseline="0" dirty="0">
                <a:solidFill>
                  <a:schemeClr val="tx1"/>
                </a:solidFill>
                <a:latin typeface="+mn-lt"/>
                <a:ea typeface="+mn-ea"/>
                <a:cs typeface="+mn-cs"/>
              </a:rPr>
              <a:t>By looking at the data from various sensor modalities</a:t>
            </a:r>
          </a:p>
          <a:p>
            <a:r>
              <a:rPr lang="en-US" sz="1200" b="0" i="0" u="none" strike="noStrike" kern="1200" baseline="0" dirty="0">
                <a:solidFill>
                  <a:schemeClr val="tx1"/>
                </a:solidFill>
                <a:latin typeface="+mn-lt"/>
                <a:ea typeface="+mn-ea"/>
                <a:cs typeface="+mn-cs"/>
              </a:rPr>
              <a:t>It has various interesting applications as shown here and interested sub fields of research as shown in hexagonal boxes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5F1BE9C3-5DBD-4677-A40A-BC6220EF14F7}" type="slidenum">
              <a:rPr lang="en-US" smtClean="0"/>
              <a:t>3</a:t>
            </a:fld>
            <a:endParaRPr lang="en-US"/>
          </a:p>
        </p:txBody>
      </p:sp>
    </p:spTree>
    <p:extLst>
      <p:ext uri="{BB962C8B-B14F-4D97-AF65-F5344CB8AC3E}">
        <p14:creationId xmlns:p14="http://schemas.microsoft.com/office/powerpoint/2010/main" val="244561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describe the model architecture</a:t>
            </a:r>
          </a:p>
          <a:p>
            <a:r>
              <a:rPr lang="en-US" dirty="0"/>
              <a:t>It is similar to the U-net autoencoder architecture where you supply input image</a:t>
            </a:r>
          </a:p>
          <a:p>
            <a:r>
              <a:rPr lang="en-US" dirty="0"/>
              <a:t>and output the segmentation image</a:t>
            </a:r>
          </a:p>
          <a:p>
            <a:r>
              <a:rPr lang="en-US" dirty="0"/>
              <a:t>We also use pretrained Resnet layers trained on ImageNet. The input RGB image first passes through this pretrained layers</a:t>
            </a:r>
          </a:p>
          <a:p>
            <a:r>
              <a:rPr lang="en-US" dirty="0"/>
              <a:t>but additionally here remember the self supervised language instructions we generated earlier?</a:t>
            </a:r>
          </a:p>
          <a:p>
            <a:r>
              <a:rPr lang="en-US" dirty="0"/>
              <a:t>We put that in the input along with the image</a:t>
            </a:r>
          </a:p>
          <a:p>
            <a:r>
              <a:rPr lang="en-US" dirty="0"/>
              <a:t>The words in the language description go through an embedding and are converted into </a:t>
            </a:r>
          </a:p>
          <a:p>
            <a:r>
              <a:rPr lang="en-US" dirty="0"/>
              <a:t>A group of continuous vectors with the size of the embedding dimension</a:t>
            </a:r>
          </a:p>
          <a:p>
            <a:r>
              <a:rPr lang="en-US" dirty="0"/>
              <a:t>These embedding vectors are now resized into convolutional filters </a:t>
            </a:r>
          </a:p>
          <a:p>
            <a:r>
              <a:rPr lang="en-US" dirty="0"/>
              <a:t>Which are convolved over the output features of the pretrained Resnet filter layers</a:t>
            </a:r>
          </a:p>
          <a:p>
            <a:r>
              <a:rPr lang="en-US" dirty="0"/>
              <a:t>The decoder architecture is the same as </a:t>
            </a:r>
            <a:r>
              <a:rPr lang="en-US" dirty="0" err="1"/>
              <a:t>Unet</a:t>
            </a:r>
            <a:r>
              <a:rPr lang="en-US" dirty="0"/>
              <a:t> and finally we predict the segmentation mask on top of the RGB image</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30</a:t>
            </a:fld>
            <a:endParaRPr lang="en-US"/>
          </a:p>
        </p:txBody>
      </p:sp>
    </p:spTree>
    <p:extLst>
      <p:ext uri="{BB962C8B-B14F-4D97-AF65-F5344CB8AC3E}">
        <p14:creationId xmlns:p14="http://schemas.microsoft.com/office/powerpoint/2010/main" val="733154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some examples of input and output of our trained framework</a:t>
            </a:r>
          </a:p>
          <a:p>
            <a:r>
              <a:rPr lang="en-US" dirty="0"/>
              <a:t>For the given input RGB image first we set the description to all Mugs on the top right</a:t>
            </a:r>
          </a:p>
          <a:p>
            <a:r>
              <a:rPr lang="en-US" dirty="0"/>
              <a:t>And correspondingly we get a mask that overlaps both the mugs in the picture</a:t>
            </a:r>
          </a:p>
          <a:p>
            <a:r>
              <a:rPr lang="en-US" dirty="0"/>
              <a:t>But if we modify a part of the description as the mug closer to bowl or the mug below statue, </a:t>
            </a:r>
          </a:p>
          <a:p>
            <a:r>
              <a:rPr lang="en-US" dirty="0"/>
              <a:t>one of the mugs get strongly segmented</a:t>
            </a:r>
          </a:p>
        </p:txBody>
      </p:sp>
      <p:sp>
        <p:nvSpPr>
          <p:cNvPr id="4" name="Slide Number Placeholder 3"/>
          <p:cNvSpPr>
            <a:spLocks noGrp="1"/>
          </p:cNvSpPr>
          <p:nvPr>
            <p:ph type="sldNum" sz="quarter" idx="5"/>
          </p:nvPr>
        </p:nvSpPr>
        <p:spPr/>
        <p:txBody>
          <a:bodyPr/>
          <a:lstStyle/>
          <a:p>
            <a:fld id="{5F1BE9C3-5DBD-4677-A40A-BC6220EF14F7}" type="slidenum">
              <a:rPr lang="en-US" smtClean="0"/>
              <a:t>31</a:t>
            </a:fld>
            <a:endParaRPr lang="en-US"/>
          </a:p>
        </p:txBody>
      </p:sp>
    </p:spTree>
    <p:extLst>
      <p:ext uri="{BB962C8B-B14F-4D97-AF65-F5344CB8AC3E}">
        <p14:creationId xmlns:p14="http://schemas.microsoft.com/office/powerpoint/2010/main" val="3406164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the similar thing with another picture over here</a:t>
            </a:r>
          </a:p>
          <a:p>
            <a:r>
              <a:rPr lang="en-US" dirty="0"/>
              <a:t>When the description is supplied as bed a faint mask is predicted all over the image</a:t>
            </a:r>
          </a:p>
          <a:p>
            <a:r>
              <a:rPr lang="en-US" dirty="0"/>
              <a:t>But if we change the description to pillow on bed</a:t>
            </a:r>
          </a:p>
          <a:p>
            <a:r>
              <a:rPr lang="en-US" dirty="0"/>
              <a:t>The region close to the pillow gets strongly segmented </a:t>
            </a:r>
          </a:p>
        </p:txBody>
      </p:sp>
      <p:sp>
        <p:nvSpPr>
          <p:cNvPr id="4" name="Slide Number Placeholder 3"/>
          <p:cNvSpPr>
            <a:spLocks noGrp="1"/>
          </p:cNvSpPr>
          <p:nvPr>
            <p:ph type="sldNum" sz="quarter" idx="5"/>
          </p:nvPr>
        </p:nvSpPr>
        <p:spPr/>
        <p:txBody>
          <a:bodyPr/>
          <a:lstStyle/>
          <a:p>
            <a:fld id="{5F1BE9C3-5DBD-4677-A40A-BC6220EF14F7}" type="slidenum">
              <a:rPr lang="en-US" smtClean="0"/>
              <a:t>32</a:t>
            </a:fld>
            <a:endParaRPr lang="en-US"/>
          </a:p>
        </p:txBody>
      </p:sp>
    </p:spTree>
    <p:extLst>
      <p:ext uri="{BB962C8B-B14F-4D97-AF65-F5344CB8AC3E}">
        <p14:creationId xmlns:p14="http://schemas.microsoft.com/office/powerpoint/2010/main" val="2815615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disambiguation</a:t>
            </a:r>
          </a:p>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33</a:t>
            </a:fld>
            <a:endParaRPr lang="en-US"/>
          </a:p>
        </p:txBody>
      </p:sp>
    </p:spTree>
    <p:extLst>
      <p:ext uri="{BB962C8B-B14F-4D97-AF65-F5344CB8AC3E}">
        <p14:creationId xmlns:p14="http://schemas.microsoft.com/office/powerpoint/2010/main" val="1273225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34</a:t>
            </a:fld>
            <a:endParaRPr lang="en-US"/>
          </a:p>
        </p:txBody>
      </p:sp>
    </p:spTree>
    <p:extLst>
      <p:ext uri="{BB962C8B-B14F-4D97-AF65-F5344CB8AC3E}">
        <p14:creationId xmlns:p14="http://schemas.microsoft.com/office/powerpoint/2010/main" val="153601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35</a:t>
            </a:fld>
            <a:endParaRPr lang="en-US"/>
          </a:p>
        </p:txBody>
      </p:sp>
    </p:spTree>
    <p:extLst>
      <p:ext uri="{BB962C8B-B14F-4D97-AF65-F5344CB8AC3E}">
        <p14:creationId xmlns:p14="http://schemas.microsoft.com/office/powerpoint/2010/main" val="1292903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come to the planning module</a:t>
            </a:r>
          </a:p>
          <a:p>
            <a:r>
              <a:rPr lang="en-US" dirty="0"/>
              <a:t>We propose a rule tree based planning that integrates information from all the modules together</a:t>
            </a:r>
          </a:p>
          <a:p>
            <a:r>
              <a:rPr lang="en-US" dirty="0"/>
              <a:t>The figure here summarizes the rule tree</a:t>
            </a:r>
          </a:p>
          <a:p>
            <a:r>
              <a:rPr lang="en-US" dirty="0"/>
              <a:t>First based on the language instruction we predict whether a navigation task or a manipulation task is expected. </a:t>
            </a:r>
          </a:p>
          <a:p>
            <a:r>
              <a:rPr lang="en-US" dirty="0"/>
              <a:t>For compositional tasks like carrying objects from one place to another the task is broken down </a:t>
            </a:r>
          </a:p>
          <a:p>
            <a:r>
              <a:rPr lang="en-US" dirty="0"/>
              <a:t>into sequence of simpler manipulation and navigation tasks</a:t>
            </a:r>
          </a:p>
          <a:p>
            <a:endParaRPr lang="en-US" dirty="0"/>
          </a:p>
          <a:p>
            <a:r>
              <a:rPr lang="en-US" dirty="0"/>
              <a:t>For pure navigation tasks, the semantic labels predicted for each word is analyzed to find out the type of navigation expected</a:t>
            </a:r>
          </a:p>
          <a:p>
            <a:r>
              <a:rPr lang="en-US" dirty="0"/>
              <a:t>We found out three general type of navigation commands </a:t>
            </a:r>
          </a:p>
          <a:p>
            <a:r>
              <a:rPr lang="en-US" dirty="0"/>
              <a:t>First type is hard instruction for example, walk forward 2 steps or turn left </a:t>
            </a:r>
          </a:p>
          <a:p>
            <a:r>
              <a:rPr lang="en-US" dirty="0"/>
              <a:t>Then there are visually grounded navigation which we call arbitrary navigation because it can cover a wide range of compositional instructions </a:t>
            </a:r>
          </a:p>
          <a:p>
            <a:r>
              <a:rPr lang="en-US" dirty="0"/>
              <a:t>like walk until you reach the end of the room, or walk in between the bed and chair to your left</a:t>
            </a:r>
          </a:p>
          <a:p>
            <a:r>
              <a:rPr lang="en-US" dirty="0"/>
              <a:t>In these cases the cross modal grounding module analyses the joint information </a:t>
            </a:r>
          </a:p>
          <a:p>
            <a:endParaRPr lang="en-US" dirty="0"/>
          </a:p>
          <a:p>
            <a:r>
              <a:rPr lang="en-US" dirty="0"/>
              <a:t>Finally there are targeted navigations like walk to the dresser or go to the left side of the desk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Arbitrary instructions can also be split into sequence of hard and targeted instructions</a:t>
            </a:r>
          </a:p>
          <a:p>
            <a:endParaRPr lang="en-US" dirty="0"/>
          </a:p>
          <a:p>
            <a:r>
              <a:rPr lang="en-US" dirty="0"/>
              <a:t>Once a navigation target is decided the graph convolution filtering is used to create an egocentric projection map </a:t>
            </a:r>
          </a:p>
          <a:p>
            <a:r>
              <a:rPr lang="en-US" dirty="0"/>
              <a:t>Of the bounding box of the target and the navigable space around an agent</a:t>
            </a:r>
          </a:p>
          <a:p>
            <a:endParaRPr lang="en-US" dirty="0"/>
          </a:p>
          <a:p>
            <a:r>
              <a:rPr lang="en-US" dirty="0"/>
              <a:t>Targets can remain unresolved when there are multiple occurrences like when the user says move to a chair </a:t>
            </a:r>
          </a:p>
          <a:p>
            <a:r>
              <a:rPr lang="en-US" dirty="0"/>
              <a:t>but multiple chairs are present. Again the cross modal grounding and disambiguation modules are used</a:t>
            </a:r>
          </a:p>
          <a:p>
            <a:r>
              <a:rPr lang="en-US" dirty="0"/>
              <a:t>There are also several checks to make sure the target is not blocked out and random exploration is also introduced </a:t>
            </a:r>
          </a:p>
          <a:p>
            <a:r>
              <a:rPr lang="en-US" dirty="0"/>
              <a:t>When there are too many obstructions. If target is visible but too far away to accurately create a map,  a hallucination step </a:t>
            </a:r>
          </a:p>
          <a:p>
            <a:r>
              <a:rPr lang="en-US" dirty="0"/>
              <a:t>Progressively takes the agent closer towards the target. In such cases an area maximization heuristic has been used which takes the action </a:t>
            </a:r>
          </a:p>
          <a:p>
            <a:r>
              <a:rPr lang="en-US" dirty="0"/>
              <a:t>Which maximizes the area of the instance segmentation of the visible object.</a:t>
            </a:r>
          </a:p>
          <a:p>
            <a:r>
              <a:rPr lang="en-US" dirty="0"/>
              <a:t>A* search can be directly used to plan paths on agent egocentric map</a:t>
            </a:r>
          </a:p>
          <a:p>
            <a:r>
              <a:rPr lang="en-US" dirty="0"/>
              <a:t>Several similar techniques also have been used for object manipulation which I can discuss if you have</a:t>
            </a:r>
          </a:p>
          <a:p>
            <a:r>
              <a:rPr lang="en-US" dirty="0"/>
              <a:t>Further interest</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36</a:t>
            </a:fld>
            <a:endParaRPr lang="en-US"/>
          </a:p>
        </p:txBody>
      </p:sp>
    </p:spTree>
    <p:extLst>
      <p:ext uri="{BB962C8B-B14F-4D97-AF65-F5344CB8AC3E}">
        <p14:creationId xmlns:p14="http://schemas.microsoft.com/office/powerpoint/2010/main" val="179116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explain the baseline model proposed by the authors of the data set.</a:t>
            </a:r>
          </a:p>
          <a:p>
            <a:r>
              <a:rPr lang="en-US" dirty="0"/>
              <a:t>This baseline model like most existing frameworks does an upfront feature level fusion and then predicts sequence of actions using LSTM.</a:t>
            </a:r>
          </a:p>
          <a:p>
            <a:r>
              <a:rPr lang="en-US" dirty="0"/>
              <a:t>As you can see the input image is first passed though pretrained </a:t>
            </a:r>
            <a:r>
              <a:rPr lang="en-US" dirty="0" err="1"/>
              <a:t>resnet</a:t>
            </a:r>
            <a:r>
              <a:rPr lang="en-US" dirty="0"/>
              <a:t> layers to get </a:t>
            </a:r>
            <a:r>
              <a:rPr lang="en-US" dirty="0" err="1"/>
              <a:t>vt</a:t>
            </a:r>
            <a:r>
              <a:rPr lang="en-US" dirty="0"/>
              <a:t> , for the instruction an embedding </a:t>
            </a:r>
            <a:r>
              <a:rPr lang="en-US" dirty="0" err="1"/>
              <a:t>xt</a:t>
            </a:r>
            <a:r>
              <a:rPr lang="en-US" dirty="0"/>
              <a:t> is obtained</a:t>
            </a:r>
          </a:p>
          <a:p>
            <a:r>
              <a:rPr lang="en-US" dirty="0"/>
              <a:t>Vt and </a:t>
            </a:r>
            <a:r>
              <a:rPr lang="en-US" dirty="0" err="1"/>
              <a:t>xt</a:t>
            </a:r>
            <a:r>
              <a:rPr lang="en-US" dirty="0"/>
              <a:t> is combined with previous action taken by the agent to form the input vector to the LSTM called </a:t>
            </a:r>
            <a:r>
              <a:rPr lang="en-US" dirty="0" err="1"/>
              <a:t>ut</a:t>
            </a:r>
            <a:endParaRPr lang="en-US" dirty="0"/>
          </a:p>
          <a:p>
            <a:endParaRPr lang="en-US" dirty="0"/>
          </a:p>
          <a:p>
            <a:r>
              <a:rPr lang="en-US" dirty="0"/>
              <a:t>It is trained by using expert demonstrated actions</a:t>
            </a:r>
          </a:p>
          <a:p>
            <a:endParaRPr lang="en-US" dirty="0"/>
          </a:p>
          <a:p>
            <a:r>
              <a:rPr lang="en-US" dirty="0"/>
              <a:t>The authors also introduce another variant called sequence to sequence + PM or performance monitoring</a:t>
            </a:r>
          </a:p>
          <a:p>
            <a:r>
              <a:rPr lang="en-US" dirty="0"/>
              <a:t>Here an additional loss is calculated by trying to predict the progress of the agent in performing tasks towards the final goal</a:t>
            </a:r>
          </a:p>
          <a:p>
            <a:r>
              <a:rPr lang="en-US" dirty="0"/>
              <a:t>This is similar to learning a value function in reinforcement learning and was implemented by adding an additional module to the LSTM</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37</a:t>
            </a:fld>
            <a:endParaRPr lang="en-US"/>
          </a:p>
        </p:txBody>
      </p:sp>
    </p:spTree>
    <p:extLst>
      <p:ext uri="{BB962C8B-B14F-4D97-AF65-F5344CB8AC3E}">
        <p14:creationId xmlns:p14="http://schemas.microsoft.com/office/powerpoint/2010/main" val="4236849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training the authors baseline a total of 36,000 demonstration trajectories were used </a:t>
            </a:r>
          </a:p>
          <a:p>
            <a:r>
              <a:rPr lang="en-US" dirty="0"/>
              <a:t>Trajectories were demonstrated in different settings such as in bedrooms, kitchens and bathrooms</a:t>
            </a:r>
          </a:p>
          <a:p>
            <a:r>
              <a:rPr lang="en-US" dirty="0"/>
              <a:t>Comprising a total of 120 different rooms</a:t>
            </a:r>
          </a:p>
          <a:p>
            <a:endParaRPr lang="en-US" dirty="0"/>
          </a:p>
          <a:p>
            <a:r>
              <a:rPr lang="en-US" dirty="0"/>
              <a:t>For testing a total of 6,000 different trajectories corresponding to 6000 independent tasks were picked up</a:t>
            </a:r>
          </a:p>
          <a:p>
            <a:r>
              <a:rPr lang="en-US" dirty="0"/>
              <a:t>We made sure that the rooms used for testing were never seen by the agent in the training</a:t>
            </a:r>
          </a:p>
          <a:p>
            <a:endParaRPr lang="en-US" dirty="0"/>
          </a:p>
          <a:p>
            <a:r>
              <a:rPr lang="en-US" dirty="0"/>
              <a:t>For training our algorithm as we have mentioned earlier no trajectory data is required</a:t>
            </a:r>
          </a:p>
          <a:p>
            <a:r>
              <a:rPr lang="en-US" dirty="0"/>
              <a:t>So we used 1000 different natural language instructions representing roughly 1000 different tasks provided to the agent</a:t>
            </a:r>
          </a:p>
          <a:p>
            <a:r>
              <a:rPr lang="en-US" dirty="0"/>
              <a:t>The training tasks were a subset of the training tasks used for training the author baseline</a:t>
            </a:r>
          </a:p>
          <a:p>
            <a:r>
              <a:rPr lang="en-US" dirty="0"/>
              <a:t>For training our cross modal grounding module again we used the same training room but the labels were generated using self supervised strategy</a:t>
            </a:r>
          </a:p>
          <a:p>
            <a:r>
              <a:rPr lang="en-US" dirty="0"/>
              <a:t>For training our graph convolution filtering we used 30 rooms from the 120 different training rooms </a:t>
            </a:r>
          </a:p>
          <a:p>
            <a:r>
              <a:rPr lang="en-US" dirty="0"/>
              <a:t>And placed the agent at each position in the room to obtain panorama data</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38</a:t>
            </a:fld>
            <a:endParaRPr lang="en-US"/>
          </a:p>
        </p:txBody>
      </p:sp>
    </p:spTree>
    <p:extLst>
      <p:ext uri="{BB962C8B-B14F-4D97-AF65-F5344CB8AC3E}">
        <p14:creationId xmlns:p14="http://schemas.microsoft.com/office/powerpoint/2010/main" val="2697612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the performance metrics used to evaluate our algorithm </a:t>
            </a:r>
          </a:p>
          <a:p>
            <a:r>
              <a:rPr lang="en-US" dirty="0"/>
              <a:t>We bring back the example we had used earlier</a:t>
            </a:r>
          </a:p>
          <a:p>
            <a:r>
              <a:rPr lang="en-US" dirty="0"/>
              <a:t>The first metric is task success rate</a:t>
            </a:r>
          </a:p>
          <a:p>
            <a:r>
              <a:rPr lang="en-US" dirty="0"/>
              <a:t>Is it basically the average percentage of tasks succeeded out of all provided tasks to the agent</a:t>
            </a:r>
          </a:p>
          <a:p>
            <a:r>
              <a:rPr lang="en-US" dirty="0"/>
              <a:t>In this example if we look at the goal- pick up the box, put it in a chair, put a credit card</a:t>
            </a:r>
          </a:p>
          <a:p>
            <a:r>
              <a:rPr lang="en-US" dirty="0"/>
              <a:t>Inside and close it. If the agent is able to satisfy all the conditions in this goal then the task is </a:t>
            </a:r>
          </a:p>
          <a:p>
            <a:r>
              <a:rPr lang="en-US" dirty="0"/>
              <a:t>Regarded as a success</a:t>
            </a:r>
          </a:p>
          <a:p>
            <a:r>
              <a:rPr lang="en-US" dirty="0"/>
              <a:t>However, say the agent fails at the very last action and does not close the box, then the whole</a:t>
            </a:r>
          </a:p>
          <a:p>
            <a:r>
              <a:rPr lang="en-US" dirty="0"/>
              <a:t>Task is a failure. So we have a more lenient metric called goal condition success rate</a:t>
            </a:r>
          </a:p>
          <a:p>
            <a:r>
              <a:rPr lang="en-US" dirty="0"/>
              <a:t>According to that the agent can check out each of the instructions comprising the goal</a:t>
            </a:r>
          </a:p>
          <a:p>
            <a:r>
              <a:rPr lang="en-US" dirty="0"/>
              <a:t>If the agent is able to execute instructions 1 though 7, but not the last 8</a:t>
            </a:r>
            <a:r>
              <a:rPr lang="en-US" baseline="30000" dirty="0"/>
              <a:t>th</a:t>
            </a:r>
            <a:r>
              <a:rPr lang="en-US" dirty="0"/>
              <a:t> instruction,</a:t>
            </a:r>
          </a:p>
          <a:p>
            <a:r>
              <a:rPr lang="en-US" dirty="0"/>
              <a:t>Then the goal condition success rate will be 7/8</a:t>
            </a:r>
          </a:p>
          <a:p>
            <a:r>
              <a:rPr lang="en-US" dirty="0"/>
              <a:t>Finally we have path weighted metrics for the above two metric which is basically obtained </a:t>
            </a:r>
          </a:p>
          <a:p>
            <a:r>
              <a:rPr lang="en-US" dirty="0"/>
              <a:t>By multiplying the task success rate and goal condition success rate by a ratio r</a:t>
            </a:r>
          </a:p>
          <a:p>
            <a:r>
              <a:rPr lang="en-US" dirty="0"/>
              <a:t>The ratio r is the fraction obtained by the number of actions taken by the expert demonstrator </a:t>
            </a:r>
          </a:p>
          <a:p>
            <a:r>
              <a:rPr lang="en-US" dirty="0"/>
              <a:t>Divided by the number of actions taken by the AI algorithm</a:t>
            </a:r>
          </a:p>
        </p:txBody>
      </p:sp>
      <p:sp>
        <p:nvSpPr>
          <p:cNvPr id="4" name="Slide Number Placeholder 3"/>
          <p:cNvSpPr>
            <a:spLocks noGrp="1"/>
          </p:cNvSpPr>
          <p:nvPr>
            <p:ph type="sldNum" sz="quarter" idx="5"/>
          </p:nvPr>
        </p:nvSpPr>
        <p:spPr/>
        <p:txBody>
          <a:bodyPr/>
          <a:lstStyle/>
          <a:p>
            <a:fld id="{5F1BE9C3-5DBD-4677-A40A-BC6220EF14F7}" type="slidenum">
              <a:rPr lang="en-US" smtClean="0"/>
              <a:t>39</a:t>
            </a:fld>
            <a:endParaRPr lang="en-US"/>
          </a:p>
        </p:txBody>
      </p:sp>
    </p:spTree>
    <p:extLst>
      <p:ext uri="{BB962C8B-B14F-4D97-AF65-F5344CB8AC3E}">
        <p14:creationId xmlns:p14="http://schemas.microsoft.com/office/powerpoint/2010/main" val="41558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have tried to pictorially represent various information fusion strategies.</a:t>
            </a:r>
          </a:p>
          <a:p>
            <a:r>
              <a:rPr lang="en-US" dirty="0"/>
              <a:t>Starting from the left first we may have individual modalities being passed through respective classifiers or combined together using a set of rules- these methods fall in the broad range of decision level fusion</a:t>
            </a:r>
          </a:p>
          <a:p>
            <a:r>
              <a:rPr lang="en-US" dirty="0"/>
              <a:t>Then we have data level fusion where features can be extracted from input modalities and concatenated together before being passed into a classifier or mapping</a:t>
            </a:r>
          </a:p>
          <a:p>
            <a:r>
              <a:rPr lang="en-US" dirty="0"/>
              <a:t>Finally we have Feature level fusion which focus on finding relationships between extracted features from modalities and combining them through pooling operations or classifiers or mappings.</a:t>
            </a:r>
          </a:p>
          <a:p>
            <a:endParaRPr lang="en-US" dirty="0"/>
          </a:p>
          <a:p>
            <a:r>
              <a:rPr lang="en-US" dirty="0"/>
              <a:t>In most of my PhD work, I have focused on decision level fusion which is represented by the leftmost figure </a:t>
            </a:r>
          </a:p>
        </p:txBody>
      </p:sp>
      <p:sp>
        <p:nvSpPr>
          <p:cNvPr id="4" name="Slide Number Placeholder 3"/>
          <p:cNvSpPr>
            <a:spLocks noGrp="1"/>
          </p:cNvSpPr>
          <p:nvPr>
            <p:ph type="sldNum" sz="quarter" idx="5"/>
          </p:nvPr>
        </p:nvSpPr>
        <p:spPr/>
        <p:txBody>
          <a:bodyPr/>
          <a:lstStyle/>
          <a:p>
            <a:fld id="{5F1BE9C3-5DBD-4677-A40A-BC6220EF14F7}" type="slidenum">
              <a:rPr lang="en-US" smtClean="0"/>
              <a:t>4</a:t>
            </a:fld>
            <a:endParaRPr lang="en-US"/>
          </a:p>
        </p:txBody>
      </p:sp>
    </p:spTree>
    <p:extLst>
      <p:ext uri="{BB962C8B-B14F-4D97-AF65-F5344CB8AC3E}">
        <p14:creationId xmlns:p14="http://schemas.microsoft.com/office/powerpoint/2010/main" val="2799101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for the comparison of our method with the authors</a:t>
            </a:r>
          </a:p>
          <a:p>
            <a:r>
              <a:rPr lang="en-US" dirty="0"/>
              <a:t>For the top table we report the metrics we just explained earlier</a:t>
            </a:r>
          </a:p>
          <a:p>
            <a:r>
              <a:rPr lang="en-US" dirty="0"/>
              <a:t>The authors technique at best achieves 3% task success rate on unseen rooms whereas ours can achieve 37%</a:t>
            </a:r>
          </a:p>
          <a:p>
            <a:r>
              <a:rPr lang="en-US" dirty="0"/>
              <a:t>If additionally ground truth map of the room is provided to the agent, our method can obtain up to 60% success rates</a:t>
            </a:r>
          </a:p>
          <a:p>
            <a:endParaRPr lang="en-US" dirty="0"/>
          </a:p>
          <a:p>
            <a:r>
              <a:rPr lang="en-US" dirty="0"/>
              <a:t>In the bottom table we present path weighted success rates for 4 individual subgoal types</a:t>
            </a:r>
          </a:p>
          <a:p>
            <a:r>
              <a:rPr lang="en-US" dirty="0" err="1"/>
              <a:t>GoTo</a:t>
            </a:r>
            <a:r>
              <a:rPr lang="en-US" dirty="0"/>
              <a:t> means the agent was instructed to purely navigate somewhere</a:t>
            </a:r>
          </a:p>
          <a:p>
            <a:r>
              <a:rPr lang="en-US" dirty="0"/>
              <a:t>Pickup means instructed to pick up an object</a:t>
            </a:r>
          </a:p>
          <a:p>
            <a:r>
              <a:rPr lang="en-US" dirty="0"/>
              <a:t>Put means instructed to place an object somewhere</a:t>
            </a:r>
          </a:p>
          <a:p>
            <a:r>
              <a:rPr lang="en-US" dirty="0"/>
              <a:t>And toggle means instructed to turn an appliance on or off</a:t>
            </a:r>
          </a:p>
          <a:p>
            <a:endParaRPr lang="en-US" dirty="0"/>
          </a:p>
          <a:p>
            <a:r>
              <a:rPr lang="en-US" dirty="0"/>
              <a:t>Excepting the Put subgoal, our method is almost twice better in terms of subgoal success </a:t>
            </a:r>
          </a:p>
          <a:p>
            <a:r>
              <a:rPr lang="en-US" dirty="0"/>
              <a:t>For </a:t>
            </a:r>
            <a:r>
              <a:rPr lang="en-US" dirty="0" err="1"/>
              <a:t>Goto</a:t>
            </a:r>
            <a:r>
              <a:rPr lang="en-US" dirty="0"/>
              <a:t>, Pickup, and Toggle</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40</a:t>
            </a:fld>
            <a:endParaRPr lang="en-US"/>
          </a:p>
        </p:txBody>
      </p:sp>
    </p:spTree>
    <p:extLst>
      <p:ext uri="{BB962C8B-B14F-4D97-AF65-F5344CB8AC3E}">
        <p14:creationId xmlns:p14="http://schemas.microsoft.com/office/powerpoint/2010/main" val="25346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 we are expecting to explore in 2 different directions</a:t>
            </a:r>
          </a:p>
          <a:p>
            <a:r>
              <a:rPr lang="en-US" dirty="0"/>
              <a:t>First is trying to create a deep learning + rule based composite planner</a:t>
            </a:r>
          </a:p>
          <a:p>
            <a:r>
              <a:rPr lang="en-US" dirty="0"/>
              <a:t>It can be done in 3 ways</a:t>
            </a:r>
          </a:p>
          <a:p>
            <a:r>
              <a:rPr lang="en-US" dirty="0"/>
              <a:t>(read)</a:t>
            </a:r>
          </a:p>
          <a:p>
            <a:endParaRPr lang="en-US" dirty="0"/>
          </a:p>
          <a:p>
            <a:r>
              <a:rPr lang="en-US" dirty="0"/>
              <a:t>Another direction is the use of multi agent reinforcement learning </a:t>
            </a:r>
          </a:p>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41</a:t>
            </a:fld>
            <a:endParaRPr lang="en-US"/>
          </a:p>
        </p:txBody>
      </p:sp>
    </p:spTree>
    <p:extLst>
      <p:ext uri="{BB962C8B-B14F-4D97-AF65-F5344CB8AC3E}">
        <p14:creationId xmlns:p14="http://schemas.microsoft.com/office/powerpoint/2010/main" val="898551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42</a:t>
            </a:fld>
            <a:endParaRPr lang="en-US"/>
          </a:p>
        </p:txBody>
      </p:sp>
    </p:spTree>
    <p:extLst>
      <p:ext uri="{BB962C8B-B14F-4D97-AF65-F5344CB8AC3E}">
        <p14:creationId xmlns:p14="http://schemas.microsoft.com/office/powerpoint/2010/main" val="1147392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courses needed</a:t>
            </a:r>
          </a:p>
        </p:txBody>
      </p:sp>
      <p:sp>
        <p:nvSpPr>
          <p:cNvPr id="4" name="Slide Number Placeholder 3"/>
          <p:cNvSpPr>
            <a:spLocks noGrp="1"/>
          </p:cNvSpPr>
          <p:nvPr>
            <p:ph type="sldNum" sz="quarter" idx="10"/>
          </p:nvPr>
        </p:nvSpPr>
        <p:spPr/>
        <p:txBody>
          <a:bodyPr/>
          <a:lstStyle/>
          <a:p>
            <a:fld id="{5F1BE9C3-5DBD-4677-A40A-BC6220EF14F7}" type="slidenum">
              <a:rPr lang="en-US" smtClean="0"/>
              <a:t>44</a:t>
            </a:fld>
            <a:endParaRPr lang="en-US"/>
          </a:p>
        </p:txBody>
      </p:sp>
    </p:spTree>
    <p:extLst>
      <p:ext uri="{BB962C8B-B14F-4D97-AF65-F5344CB8AC3E}">
        <p14:creationId xmlns:p14="http://schemas.microsoft.com/office/powerpoint/2010/main" val="3553582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courses needed</a:t>
            </a:r>
          </a:p>
        </p:txBody>
      </p:sp>
      <p:sp>
        <p:nvSpPr>
          <p:cNvPr id="4" name="Slide Number Placeholder 3"/>
          <p:cNvSpPr>
            <a:spLocks noGrp="1"/>
          </p:cNvSpPr>
          <p:nvPr>
            <p:ph type="sldNum" sz="quarter" idx="10"/>
          </p:nvPr>
        </p:nvSpPr>
        <p:spPr/>
        <p:txBody>
          <a:bodyPr/>
          <a:lstStyle/>
          <a:p>
            <a:fld id="{5F1BE9C3-5DBD-4677-A40A-BC6220EF14F7}" type="slidenum">
              <a:rPr lang="en-US" smtClean="0"/>
              <a:t>45</a:t>
            </a:fld>
            <a:endParaRPr lang="en-US"/>
          </a:p>
        </p:txBody>
      </p:sp>
    </p:spTree>
    <p:extLst>
      <p:ext uri="{BB962C8B-B14F-4D97-AF65-F5344CB8AC3E}">
        <p14:creationId xmlns:p14="http://schemas.microsoft.com/office/powerpoint/2010/main" val="110761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multimodal decision level fusion, based on the different projects I have worked on, techniques might be classified into representation based, event based, and goal based</a:t>
            </a:r>
          </a:p>
          <a:p>
            <a:r>
              <a:rPr lang="en-US" dirty="0"/>
              <a:t>In representation based, data from various modalities need to be combined into a single representation and then we can take a decision on the newly represented data</a:t>
            </a:r>
          </a:p>
          <a:p>
            <a:r>
              <a:rPr lang="en-US" dirty="0"/>
              <a:t>It has a very similar flavor to feature level fusion, however here we must take a decision based upon the joint representation.</a:t>
            </a:r>
          </a:p>
          <a:p>
            <a:endParaRPr lang="en-US" dirty="0"/>
          </a:p>
          <a:p>
            <a:r>
              <a:rPr lang="en-US" dirty="0"/>
              <a:t>Next is event based, here the decision to utilize information from one modality is itself a decision or what we can call an event. </a:t>
            </a:r>
          </a:p>
          <a:p>
            <a:r>
              <a:rPr lang="en-US" dirty="0"/>
              <a:t>Based upon when that event is triggered, we can look at the data from that event and then take a decision</a:t>
            </a:r>
          </a:p>
          <a:p>
            <a:r>
              <a:rPr lang="en-US" dirty="0"/>
              <a:t>Each event can be triggered by an individual modality</a:t>
            </a:r>
          </a:p>
          <a:p>
            <a:endParaRPr lang="en-US" dirty="0"/>
          </a:p>
          <a:p>
            <a:r>
              <a:rPr lang="en-US" dirty="0"/>
              <a:t>Then we have Goal based. Here information across multiple modalities are fused depending on an overall goal that needs to be achieved by the entire system</a:t>
            </a:r>
          </a:p>
          <a:p>
            <a:endParaRPr lang="en-US" dirty="0"/>
          </a:p>
          <a:p>
            <a:r>
              <a:rPr lang="en-US" dirty="0"/>
              <a:t>In the next slide I will go over examples of these techniques with regards to the work I have done in order to make this more clear</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5</a:t>
            </a:fld>
            <a:endParaRPr lang="en-US"/>
          </a:p>
        </p:txBody>
      </p:sp>
    </p:spTree>
    <p:extLst>
      <p:ext uri="{BB962C8B-B14F-4D97-AF65-F5344CB8AC3E}">
        <p14:creationId xmlns:p14="http://schemas.microsoft.com/office/powerpoint/2010/main" val="91579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the problem, I will talk a bit about Vision and Language information fusion.</a:t>
            </a:r>
          </a:p>
          <a:p>
            <a:r>
              <a:rPr lang="en-US" dirty="0"/>
              <a:t>Vision and Language are two very common modalities that currently have vastly available annotated data</a:t>
            </a:r>
          </a:p>
          <a:p>
            <a:r>
              <a:rPr lang="en-US" dirty="0"/>
              <a:t>Covering various challenging problem definitions such as object detection, sentiment analysis and speech recognition</a:t>
            </a:r>
          </a:p>
          <a:p>
            <a:endParaRPr lang="en-US" dirty="0"/>
          </a:p>
          <a:p>
            <a:r>
              <a:rPr lang="en-US" dirty="0"/>
              <a:t>Recently the research community have also focused on an interesting set of problems that require pooling information from </a:t>
            </a:r>
          </a:p>
          <a:p>
            <a:r>
              <a:rPr lang="en-US" dirty="0"/>
              <a:t>Both the modalities drawing us even closer to the concept of a general artificially intelligent system that can correlate the knowledge within the two modalities</a:t>
            </a:r>
          </a:p>
          <a:p>
            <a:r>
              <a:rPr lang="en-US" dirty="0"/>
              <a:t>Suppose I show an agent a picture and tell something about the picture in natural language a greater level of understanding needs to be achieved </a:t>
            </a:r>
          </a:p>
          <a:p>
            <a:endParaRPr lang="en-US" dirty="0"/>
          </a:p>
          <a:p>
            <a:r>
              <a:rPr lang="en-US" dirty="0"/>
              <a:t>Here I have provided examples from a few currently available challenges</a:t>
            </a:r>
          </a:p>
          <a:p>
            <a:r>
              <a:rPr lang="en-US" dirty="0"/>
              <a:t>From left to right and top to bottom</a:t>
            </a:r>
          </a:p>
          <a:p>
            <a:r>
              <a:rPr lang="en-US" dirty="0"/>
              <a:t>The top left is GQA 2019 dataset, aim is for fine grained diagnosis of presented visual scenes through natural language commands like in this example what is she eating</a:t>
            </a:r>
          </a:p>
          <a:p>
            <a:r>
              <a:rPr lang="en-US" dirty="0"/>
              <a:t>There is </a:t>
            </a:r>
            <a:r>
              <a:rPr lang="en-US" dirty="0" err="1"/>
              <a:t>VizWiz</a:t>
            </a:r>
            <a:r>
              <a:rPr lang="en-US" dirty="0"/>
              <a:t> which was proposed to empower blind people to request information about the world in natural language</a:t>
            </a:r>
          </a:p>
          <a:p>
            <a:r>
              <a:rPr lang="en-US" dirty="0"/>
              <a:t>There is VCR or Visual </a:t>
            </a:r>
            <a:r>
              <a:rPr lang="en-US" dirty="0" err="1"/>
              <a:t>CommonSenseReasoning</a:t>
            </a:r>
            <a:r>
              <a:rPr lang="en-US" dirty="0"/>
              <a:t> dataset for cognition level visual understanding. In addition to answering natural language questions must also provide a rationale on why it is true by highlighting the image</a:t>
            </a:r>
          </a:p>
          <a:p>
            <a:r>
              <a:rPr lang="en-US" dirty="0"/>
              <a:t>There is the SCONE or Sequential </a:t>
            </a:r>
            <a:r>
              <a:rPr lang="en-US" dirty="0" err="1"/>
              <a:t>CONtext</a:t>
            </a:r>
            <a:r>
              <a:rPr lang="en-US" dirty="0"/>
              <a:t> dependent Execution dataset the task is to execute a sequence of actions </a:t>
            </a:r>
          </a:p>
          <a:p>
            <a:r>
              <a:rPr lang="en-US" dirty="0"/>
              <a:t>based on visual description of the task and natural language description for ex- pour the first green beaker into beaker 2</a:t>
            </a:r>
          </a:p>
          <a:p>
            <a:r>
              <a:rPr lang="en-US" dirty="0"/>
              <a:t>In the bottom from left we have TEMPO dataset or temporal reasoning in video and language, localizing moments in videos based on natural language descriptions</a:t>
            </a:r>
          </a:p>
          <a:p>
            <a:r>
              <a:rPr lang="en-US" dirty="0"/>
              <a:t>Then we have </a:t>
            </a:r>
            <a:r>
              <a:rPr lang="en-US" dirty="0" err="1"/>
              <a:t>RecipeQA</a:t>
            </a:r>
            <a:r>
              <a:rPr lang="en-US" dirty="0"/>
              <a:t> for multimodal comprehension of cooking recipes</a:t>
            </a:r>
          </a:p>
          <a:p>
            <a:r>
              <a:rPr lang="en-US" dirty="0"/>
              <a:t>Then we have CLEVR another visual question answering dataset but with focus on geometric shapes and positions of objects for training robotic grasping solutions</a:t>
            </a:r>
          </a:p>
        </p:txBody>
      </p:sp>
      <p:sp>
        <p:nvSpPr>
          <p:cNvPr id="4" name="Slide Number Placeholder 3"/>
          <p:cNvSpPr>
            <a:spLocks noGrp="1"/>
          </p:cNvSpPr>
          <p:nvPr>
            <p:ph type="sldNum" sz="quarter" idx="5"/>
          </p:nvPr>
        </p:nvSpPr>
        <p:spPr/>
        <p:txBody>
          <a:bodyPr/>
          <a:lstStyle/>
          <a:p>
            <a:fld id="{5F1BE9C3-5DBD-4677-A40A-BC6220EF14F7}" type="slidenum">
              <a:rPr lang="en-US" smtClean="0"/>
              <a:t>6</a:t>
            </a:fld>
            <a:endParaRPr lang="en-US"/>
          </a:p>
        </p:txBody>
      </p:sp>
    </p:spTree>
    <p:extLst>
      <p:ext uri="{BB962C8B-B14F-4D97-AF65-F5344CB8AC3E}">
        <p14:creationId xmlns:p14="http://schemas.microsoft.com/office/powerpoint/2010/main" val="274255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special type of problem among vision language multimodal fusion is Vision Language Navigation. </a:t>
            </a:r>
          </a:p>
          <a:p>
            <a:r>
              <a:rPr lang="en-US" dirty="0"/>
              <a:t>Here the primary task is execution of a sequence of motions in a physical environment perceived </a:t>
            </a:r>
          </a:p>
          <a:p>
            <a:r>
              <a:rPr lang="en-US" dirty="0"/>
              <a:t>by vision,  with actions and intermediate or final navigation goals described in natural language</a:t>
            </a:r>
          </a:p>
          <a:p>
            <a:endParaRPr lang="en-US" dirty="0"/>
          </a:p>
          <a:p>
            <a:r>
              <a:rPr lang="en-US" dirty="0"/>
              <a:t>Several datasets were proposed starting from top left we have the touch down dataset which is aimed at navigating in streets based on certain points of interest described in natural language</a:t>
            </a:r>
          </a:p>
          <a:p>
            <a:r>
              <a:rPr lang="en-US" dirty="0"/>
              <a:t>Then there is a simplistic simulator dataset called CHALLET which had simple open world cartoonish environments as well as simulated indoor environments describing navigation tasks</a:t>
            </a:r>
          </a:p>
          <a:p>
            <a:r>
              <a:rPr lang="en-US" dirty="0"/>
              <a:t>Then there is the Room to Room R2R dataset which consists of real world images taken across hundreds of real houses in Australia with view points stitched according to the motion of the robot and natural language instructions describing final navigation goals</a:t>
            </a:r>
          </a:p>
          <a:p>
            <a:endParaRPr lang="en-US" dirty="0"/>
          </a:p>
          <a:p>
            <a:r>
              <a:rPr lang="en-US" dirty="0"/>
              <a:t>Finally on the bottom left we have the Ai2thor ALFRED dataset which is a super realistic indoor environment simulation </a:t>
            </a:r>
          </a:p>
          <a:p>
            <a:r>
              <a:rPr lang="en-US" dirty="0"/>
              <a:t>based on Unity with natural language instructions describing tasks both navigation and manipulation tasks to be performed </a:t>
            </a:r>
          </a:p>
          <a:p>
            <a:r>
              <a:rPr lang="en-US" dirty="0"/>
              <a:t>inside homes with extremely long natural language instructions. Imagine Alexa having arms and legs and being asked to do your household chores.</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7</a:t>
            </a:fld>
            <a:endParaRPr lang="en-US"/>
          </a:p>
        </p:txBody>
      </p:sp>
    </p:spTree>
    <p:extLst>
      <p:ext uri="{BB962C8B-B14F-4D97-AF65-F5344CB8AC3E}">
        <p14:creationId xmlns:p14="http://schemas.microsoft.com/office/powerpoint/2010/main" val="212902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we will provide brief summary of existing approaches</a:t>
            </a:r>
          </a:p>
          <a:p>
            <a:pPr algn="l"/>
            <a:endParaRPr lang="en-US" dirty="0"/>
          </a:p>
          <a:p>
            <a:pPr algn="l"/>
            <a:r>
              <a:rPr lang="en-US" dirty="0"/>
              <a:t>Some of the early pioneering works in this field focused on the language understanding aspect of the problem</a:t>
            </a:r>
          </a:p>
          <a:p>
            <a:pPr algn="l"/>
            <a:r>
              <a:rPr lang="en-US" dirty="0"/>
              <a:t>Effectively developing something called context sensitive parsers</a:t>
            </a:r>
          </a:p>
          <a:p>
            <a:pPr algn="l"/>
            <a:r>
              <a:rPr lang="en-US" dirty="0"/>
              <a:t>In these kind of frameworks, you can enter a natural language instruction</a:t>
            </a:r>
          </a:p>
          <a:p>
            <a:pPr algn="l"/>
            <a:r>
              <a:rPr lang="en-US" dirty="0"/>
              <a:t>And it would be converted into a specific parse syntax which can sequentially break down the instruction into a set of commands</a:t>
            </a:r>
          </a:p>
          <a:p>
            <a:pPr algn="l"/>
            <a:endParaRPr lang="en-US" dirty="0"/>
          </a:p>
          <a:p>
            <a:pPr algn="l"/>
            <a:r>
              <a:rPr lang="en-US" dirty="0"/>
              <a:t>For example, here you can see for the simple sentences like add water to cup</a:t>
            </a:r>
          </a:p>
          <a:p>
            <a:pPr algn="l"/>
            <a:r>
              <a:rPr lang="en-US" dirty="0"/>
              <a:t>A lot of contextual actions are extracted such as find cup, move to cup, grasp cup and so on</a:t>
            </a:r>
          </a:p>
          <a:p>
            <a:pPr algn="l"/>
            <a:r>
              <a:rPr lang="en-US" dirty="0"/>
              <a:t>One disadvantage of the framework is the problem with handcrafting these parse syntaxes </a:t>
            </a:r>
          </a:p>
          <a:p>
            <a:pPr algn="l"/>
            <a:r>
              <a:rPr lang="en-US" dirty="0"/>
              <a:t>and producing new rules when new scenarios emerge</a:t>
            </a:r>
          </a:p>
        </p:txBody>
      </p:sp>
      <p:sp>
        <p:nvSpPr>
          <p:cNvPr id="4" name="Slide Number Placeholder 3"/>
          <p:cNvSpPr>
            <a:spLocks noGrp="1"/>
          </p:cNvSpPr>
          <p:nvPr>
            <p:ph type="sldNum" sz="quarter" idx="5"/>
          </p:nvPr>
        </p:nvSpPr>
        <p:spPr/>
        <p:txBody>
          <a:bodyPr/>
          <a:lstStyle/>
          <a:p>
            <a:fld id="{5F1BE9C3-5DBD-4677-A40A-BC6220EF14F7}" type="slidenum">
              <a:rPr lang="en-US" smtClean="0"/>
              <a:t>8</a:t>
            </a:fld>
            <a:endParaRPr lang="en-US"/>
          </a:p>
        </p:txBody>
      </p:sp>
    </p:spTree>
    <p:extLst>
      <p:ext uri="{BB962C8B-B14F-4D97-AF65-F5344CB8AC3E}">
        <p14:creationId xmlns:p14="http://schemas.microsoft.com/office/powerpoint/2010/main" val="418157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Another branch of techniques that emerged started to focus more on the visual aspect of the surrounding </a:t>
            </a:r>
          </a:p>
          <a:p>
            <a:pPr algn="l"/>
            <a:r>
              <a:rPr lang="en-US" dirty="0"/>
              <a:t>Environment like figuring out where the robot is at the current moment</a:t>
            </a:r>
          </a:p>
          <a:p>
            <a:pPr algn="l"/>
            <a:r>
              <a:rPr lang="en-US" dirty="0"/>
              <a:t>And then figure out paths to a given target location by explicitly maintaining maps</a:t>
            </a:r>
          </a:p>
          <a:p>
            <a:pPr algn="l"/>
            <a:r>
              <a:rPr lang="en-US" dirty="0"/>
              <a:t>Sometimes when navigation becomes difficult researchers also call for curiosity driven exploration strategies</a:t>
            </a:r>
          </a:p>
          <a:p>
            <a:pPr algn="l"/>
            <a:endParaRPr lang="en-US" dirty="0"/>
          </a:p>
          <a:p>
            <a:pPr algn="l"/>
            <a:r>
              <a:rPr lang="en-US" dirty="0"/>
              <a:t>Such concepts existed from the time SLAM approaches were being used, but with increasing use of deep neural networks</a:t>
            </a:r>
          </a:p>
          <a:p>
            <a:pPr algn="l"/>
            <a:r>
              <a:rPr lang="en-US" dirty="0"/>
              <a:t>Researchers also started embedding deep neural networks into functional aspects of SLAM </a:t>
            </a:r>
          </a:p>
          <a:p>
            <a:pPr algn="l"/>
            <a:r>
              <a:rPr lang="en-US" dirty="0"/>
              <a:t>Improving the mapping and exploration capabilities as shown in the example framework figure from the recent 2020 CVPR </a:t>
            </a:r>
          </a:p>
          <a:p>
            <a:pPr algn="l"/>
            <a:r>
              <a:rPr lang="en-US" dirty="0"/>
              <a:t>Paper on neural SLAM</a:t>
            </a:r>
          </a:p>
          <a:p>
            <a:pPr algn="l"/>
            <a:endParaRPr lang="en-US" dirty="0"/>
          </a:p>
          <a:p>
            <a:pPr algn="l"/>
            <a:r>
              <a:rPr lang="en-US" dirty="0"/>
              <a:t>One disadvantage of this approach is the seemingly less focus on understanding the </a:t>
            </a:r>
          </a:p>
          <a:p>
            <a:pPr algn="l"/>
            <a:r>
              <a:rPr lang="en-US" dirty="0"/>
              <a:t>relationship between the surroundings, language description and the agent action</a:t>
            </a:r>
          </a:p>
        </p:txBody>
      </p:sp>
      <p:sp>
        <p:nvSpPr>
          <p:cNvPr id="4" name="Slide Number Placeholder 3"/>
          <p:cNvSpPr>
            <a:spLocks noGrp="1"/>
          </p:cNvSpPr>
          <p:nvPr>
            <p:ph type="sldNum" sz="quarter" idx="5"/>
          </p:nvPr>
        </p:nvSpPr>
        <p:spPr/>
        <p:txBody>
          <a:bodyPr/>
          <a:lstStyle/>
          <a:p>
            <a:fld id="{5F1BE9C3-5DBD-4677-A40A-BC6220EF14F7}" type="slidenum">
              <a:rPr lang="en-US" smtClean="0"/>
              <a:t>9</a:t>
            </a:fld>
            <a:endParaRPr lang="en-US"/>
          </a:p>
        </p:txBody>
      </p:sp>
    </p:spTree>
    <p:extLst>
      <p:ext uri="{BB962C8B-B14F-4D97-AF65-F5344CB8AC3E}">
        <p14:creationId xmlns:p14="http://schemas.microsoft.com/office/powerpoint/2010/main" val="260050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5246915" y="6352721"/>
            <a:ext cx="2743200" cy="365125"/>
          </a:xfrm>
        </p:spPr>
        <p:txBody>
          <a:bodyPr/>
          <a:lstStyle>
            <a:lvl1pPr algn="ctr">
              <a:defRPr>
                <a:solidFill>
                  <a:schemeClr val="bg1"/>
                </a:solidFill>
              </a:defRPr>
            </a:lvl1pPr>
          </a:lstStyle>
          <a:p>
            <a:r>
              <a:rPr lang="en-US" dirty="0"/>
              <a:t>1</a:t>
            </a:r>
          </a:p>
        </p:txBody>
      </p:sp>
    </p:spTree>
    <p:extLst>
      <p:ext uri="{BB962C8B-B14F-4D97-AF65-F5344CB8AC3E}">
        <p14:creationId xmlns:p14="http://schemas.microsoft.com/office/powerpoint/2010/main" val="1902626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83F2C1-6E62-4240-A802-241B07D34E84}"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96316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AD9B77-229A-43B1-AC4F-1DDB6866E3F2}"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4401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830D3A-440F-4E4F-B27F-EE941E9E6762}"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383314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A8A15-2CFA-4DE5-8E01-F3A7313D5558}"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29031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59BC17E-3C22-4EA3-A49B-31F2E9DDDDCA}" type="datetime1">
              <a:rPr lang="en-US" smtClean="0"/>
              <a:t>5/18/2021</a:t>
            </a:fld>
            <a:endParaRPr lang="en-US"/>
          </a:p>
        </p:txBody>
      </p:sp>
      <p:sp>
        <p:nvSpPr>
          <p:cNvPr id="6" name="Footer Placeholder 5"/>
          <p:cNvSpPr>
            <a:spLocks noGrp="1"/>
          </p:cNvSpPr>
          <p:nvPr>
            <p:ph type="ftr" sz="quarter" idx="11"/>
          </p:nvPr>
        </p:nvSpPr>
        <p:spPr>
          <a:xfrm>
            <a:off x="4114800" y="6356349"/>
            <a:ext cx="4114800" cy="365125"/>
          </a:xfrm>
        </p:spPr>
        <p:txBody>
          <a:bodyPr/>
          <a:lstStyle/>
          <a:p>
            <a:r>
              <a:rPr lang="en-US" dirty="0"/>
              <a:t>1</a:t>
            </a:r>
          </a:p>
        </p:txBody>
      </p:sp>
    </p:spTree>
    <p:extLst>
      <p:ext uri="{BB962C8B-B14F-4D97-AF65-F5344CB8AC3E}">
        <p14:creationId xmlns:p14="http://schemas.microsoft.com/office/powerpoint/2010/main" val="6655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CC94F5-90BD-4296-AF8E-67ADD230DAE7}" type="datetime1">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21902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460152-AE50-4903-B69A-C5515258D7F6}" type="datetime1">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76100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4038A-A191-4ED4-BD95-F7418680CB5C}" type="datetime1">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563026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412163-62B2-4286-AE26-637B7651ABF8}"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226573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82D295-64BA-4625-85A5-E9941EF38386}"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01811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78569-3A20-4088-B806-66EF88B8ADF3}" type="datetime1">
              <a:rPr lang="en-US" smtClean="0"/>
              <a:t>5/18/2021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86835" y="6352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E50A9743-6570-4148-90B2-75DCF05A0239}" type="slidenum">
              <a:rPr lang="en-US" smtClean="0"/>
              <a:pPr algn="ctr"/>
              <a:t>‹#›</a:t>
            </a:fld>
            <a:endParaRPr lang="en-US" dirty="0"/>
          </a:p>
        </p:txBody>
      </p:sp>
      <p:sp>
        <p:nvSpPr>
          <p:cNvPr id="8" name="Rectangle 7"/>
          <p:cNvSpPr/>
          <p:nvPr userDrawn="1"/>
        </p:nvSpPr>
        <p:spPr>
          <a:xfrm>
            <a:off x="0" y="6176963"/>
            <a:ext cx="12192000" cy="6810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304800" y="6248401"/>
            <a:ext cx="1653656" cy="543173"/>
            <a:chOff x="289757" y="6248400"/>
            <a:chExt cx="1260913" cy="543173"/>
          </a:xfrm>
        </p:grpSpPr>
        <p:sp>
          <p:nvSpPr>
            <p:cNvPr id="10" name="Rounded Rectangle 9"/>
            <p:cNvSpPr/>
            <p:nvPr/>
          </p:nvSpPr>
          <p:spPr>
            <a:xfrm>
              <a:off x="289757" y="6248400"/>
              <a:ext cx="1260913" cy="5431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9674" y="6314947"/>
              <a:ext cx="1061078" cy="415623"/>
            </a:xfrm>
            <a:prstGeom prst="rect">
              <a:avLst/>
            </a:prstGeom>
          </p:spPr>
        </p:pic>
      </p:grpSp>
      <p:sp>
        <p:nvSpPr>
          <p:cNvPr id="13" name="TextBox 12"/>
          <p:cNvSpPr txBox="1"/>
          <p:nvPr userDrawn="1"/>
        </p:nvSpPr>
        <p:spPr>
          <a:xfrm>
            <a:off x="1706591" y="6248401"/>
            <a:ext cx="2514600" cy="523220"/>
          </a:xfrm>
          <a:prstGeom prst="rect">
            <a:avLst/>
          </a:prstGeom>
          <a:noFill/>
        </p:spPr>
        <p:txBody>
          <a:bodyPr wrap="square" rtlCol="0">
            <a:spAutoFit/>
          </a:bodyPr>
          <a:lstStyle/>
          <a:p>
            <a:pPr algn="ctr"/>
            <a:r>
              <a:rPr lang="en-US" sz="1400" b="1" dirty="0">
                <a:solidFill>
                  <a:prstClr val="white"/>
                </a:solidFill>
              </a:rPr>
              <a:t>Department of</a:t>
            </a:r>
          </a:p>
          <a:p>
            <a:pPr algn="ctr"/>
            <a:r>
              <a:rPr lang="en-US" sz="1400" b="1" dirty="0">
                <a:solidFill>
                  <a:prstClr val="white"/>
                </a:solidFill>
              </a:rPr>
              <a:t>Mechanical Engineering</a:t>
            </a:r>
          </a:p>
        </p:txBody>
      </p:sp>
      <p:sp>
        <p:nvSpPr>
          <p:cNvPr id="12" name="Rounded Rectangle 776">
            <a:extLst>
              <a:ext uri="{FF2B5EF4-FFF2-40B4-BE49-F238E27FC236}">
                <a16:creationId xmlns:a16="http://schemas.microsoft.com/office/drawing/2014/main" id="{ED9ACE5A-881F-4878-B082-44C42821E0CC}"/>
              </a:ext>
            </a:extLst>
          </p:cNvPr>
          <p:cNvSpPr/>
          <p:nvPr userDrawn="1"/>
        </p:nvSpPr>
        <p:spPr>
          <a:xfrm>
            <a:off x="10016625" y="6204737"/>
            <a:ext cx="1870575" cy="625487"/>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EA222EE-4E95-4F29-8BD8-B29A9D956F6B}"/>
              </a:ext>
            </a:extLst>
          </p:cNvPr>
          <p:cNvPicPr/>
          <p:nvPr userDrawn="1"/>
        </p:nvPicPr>
        <p:blipFill rotWithShape="1">
          <a:blip r:embed="rId14"/>
          <a:srcRect b="63112"/>
          <a:stretch/>
        </p:blipFill>
        <p:spPr>
          <a:xfrm>
            <a:off x="10007209" y="6217912"/>
            <a:ext cx="1836832" cy="584198"/>
          </a:xfrm>
          <a:prstGeom prst="rect">
            <a:avLst/>
          </a:prstGeom>
          <a:ln>
            <a:noFill/>
          </a:ln>
        </p:spPr>
      </p:pic>
    </p:spTree>
    <p:extLst>
      <p:ext uri="{BB962C8B-B14F-4D97-AF65-F5344CB8AC3E}">
        <p14:creationId xmlns:p14="http://schemas.microsoft.com/office/powerpoint/2010/main" val="2276817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6330" y="1053552"/>
            <a:ext cx="7759337" cy="1643928"/>
          </a:xfrm>
        </p:spPr>
        <p:txBody>
          <a:bodyPr>
            <a:normAutofit/>
          </a:bodyPr>
          <a:lstStyle/>
          <a:p>
            <a:r>
              <a:rPr lang="en-US" sz="4400" b="1" dirty="0"/>
              <a:t>Information fusion for decision making</a:t>
            </a:r>
            <a:endParaRPr lang="en-US" dirty="0"/>
          </a:p>
        </p:txBody>
      </p:sp>
      <p:sp>
        <p:nvSpPr>
          <p:cNvPr id="3" name="Subtitle 2"/>
          <p:cNvSpPr>
            <a:spLocks noGrp="1"/>
          </p:cNvSpPr>
          <p:nvPr>
            <p:ph type="subTitle" idx="1"/>
          </p:nvPr>
        </p:nvSpPr>
        <p:spPr>
          <a:xfrm>
            <a:off x="1523999" y="3036111"/>
            <a:ext cx="9144000" cy="2372043"/>
          </a:xfrm>
        </p:spPr>
        <p:txBody>
          <a:bodyPr>
            <a:noAutofit/>
          </a:bodyPr>
          <a:lstStyle/>
          <a:p>
            <a:r>
              <a:rPr lang="en-US" dirty="0"/>
              <a:t>Homagni </a:t>
            </a:r>
            <a:r>
              <a:rPr lang="en-US" dirty="0" err="1"/>
              <a:t>Saha</a:t>
            </a:r>
            <a:endParaRPr lang="en-US" sz="2800" dirty="0"/>
          </a:p>
          <a:p>
            <a:r>
              <a:rPr lang="en-US" dirty="0"/>
              <a:t>Major Professor: Dr. </a:t>
            </a:r>
            <a:r>
              <a:rPr lang="en-US" dirty="0" err="1"/>
              <a:t>Soumik</a:t>
            </a:r>
            <a:r>
              <a:rPr lang="en-US" dirty="0"/>
              <a:t> Sarkar </a:t>
            </a:r>
          </a:p>
          <a:p>
            <a:r>
              <a:rPr lang="en-US" dirty="0"/>
              <a:t>Committee: Dr. Sourabh Bhattacharya, Dr. Chinmay Hegde</a:t>
            </a:r>
          </a:p>
          <a:p>
            <a:r>
              <a:rPr lang="en-US" dirty="0"/>
              <a:t>Dr. Baskar </a:t>
            </a:r>
            <a:r>
              <a:rPr lang="en-US" dirty="0" err="1"/>
              <a:t>Ganapathysubramanian</a:t>
            </a:r>
            <a:r>
              <a:rPr lang="en-US" dirty="0"/>
              <a:t>, Dr. </a:t>
            </a:r>
            <a:r>
              <a:rPr lang="en-US" dirty="0" err="1"/>
              <a:t>Jin</a:t>
            </a:r>
            <a:r>
              <a:rPr lang="en-US" dirty="0"/>
              <a:t> Tian</a:t>
            </a:r>
          </a:p>
          <a:p>
            <a:endParaRPr lang="en-US" dirty="0"/>
          </a:p>
          <a:p>
            <a:r>
              <a:rPr lang="en-US" sz="2000" dirty="0"/>
              <a:t>05/07/2021</a:t>
            </a:r>
          </a:p>
        </p:txBody>
      </p:sp>
      <p:sp>
        <p:nvSpPr>
          <p:cNvPr id="5" name="Slide Number Placeholder 4"/>
          <p:cNvSpPr>
            <a:spLocks noGrp="1"/>
          </p:cNvSpPr>
          <p:nvPr>
            <p:ph type="sldNum" sz="quarter" idx="12"/>
          </p:nvPr>
        </p:nvSpPr>
        <p:spPr>
          <a:xfrm>
            <a:off x="4724398" y="6344906"/>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0A9743-6570-4148-90B2-75DCF05A0239}"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7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B5BC-A2F7-4B9D-9AF4-C015E633AF47}"/>
              </a:ext>
            </a:extLst>
          </p:cNvPr>
          <p:cNvSpPr>
            <a:spLocks noGrp="1"/>
          </p:cNvSpPr>
          <p:nvPr>
            <p:ph type="title"/>
          </p:nvPr>
        </p:nvSpPr>
        <p:spPr>
          <a:xfrm>
            <a:off x="838199" y="365125"/>
            <a:ext cx="10858499" cy="1325563"/>
          </a:xfrm>
        </p:spPr>
        <p:txBody>
          <a:bodyPr/>
          <a:lstStyle/>
          <a:p>
            <a:pPr algn="ctr"/>
            <a:r>
              <a:rPr lang="en-US" dirty="0"/>
              <a:t>Existing approaches for indoor navigation (3/4)</a:t>
            </a:r>
          </a:p>
        </p:txBody>
      </p:sp>
      <p:sp>
        <p:nvSpPr>
          <p:cNvPr id="3" name="Content Placeholder 2">
            <a:extLst>
              <a:ext uri="{FF2B5EF4-FFF2-40B4-BE49-F238E27FC236}">
                <a16:creationId xmlns:a16="http://schemas.microsoft.com/office/drawing/2014/main" id="{28AC38D4-BD16-41FE-B691-2E503D39B4BD}"/>
              </a:ext>
            </a:extLst>
          </p:cNvPr>
          <p:cNvSpPr>
            <a:spLocks noGrp="1"/>
          </p:cNvSpPr>
          <p:nvPr>
            <p:ph idx="1"/>
          </p:nvPr>
        </p:nvSpPr>
        <p:spPr>
          <a:xfrm>
            <a:off x="838200" y="1825625"/>
            <a:ext cx="10515600" cy="1325563"/>
          </a:xfrm>
        </p:spPr>
        <p:txBody>
          <a:bodyPr>
            <a:normAutofit/>
          </a:bodyPr>
          <a:lstStyle/>
          <a:p>
            <a:r>
              <a:rPr lang="en-US" sz="2000" b="1" dirty="0"/>
              <a:t>End to end differentiable planning</a:t>
            </a:r>
          </a:p>
          <a:p>
            <a:pPr lvl="1"/>
            <a:r>
              <a:rPr lang="en-US" sz="2000" dirty="0"/>
              <a:t>Majority of Reinforcement learning based approaches</a:t>
            </a:r>
          </a:p>
          <a:p>
            <a:pPr lvl="1"/>
            <a:r>
              <a:rPr lang="en-US" sz="2000" dirty="0"/>
              <a:t>Self supervised imitation learning approaches</a:t>
            </a:r>
          </a:p>
          <a:p>
            <a:pPr lvl="1"/>
            <a:endParaRPr lang="en-US" dirty="0"/>
          </a:p>
          <a:p>
            <a:endParaRPr lang="en-US" dirty="0"/>
          </a:p>
        </p:txBody>
      </p:sp>
      <p:sp>
        <p:nvSpPr>
          <p:cNvPr id="4" name="Slide Number Placeholder 3">
            <a:extLst>
              <a:ext uri="{FF2B5EF4-FFF2-40B4-BE49-F238E27FC236}">
                <a16:creationId xmlns:a16="http://schemas.microsoft.com/office/drawing/2014/main" id="{6BCEF598-3A11-456F-8690-8F489CD4835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10</a:t>
            </a:fld>
            <a:endParaRPr lang="en-US" dirty="0">
              <a:solidFill>
                <a:schemeClr val="bg1"/>
              </a:solidFill>
            </a:endParaRPr>
          </a:p>
        </p:txBody>
      </p:sp>
      <p:pic>
        <p:nvPicPr>
          <p:cNvPr id="6" name="Picture 5">
            <a:extLst>
              <a:ext uri="{FF2B5EF4-FFF2-40B4-BE49-F238E27FC236}">
                <a16:creationId xmlns:a16="http://schemas.microsoft.com/office/drawing/2014/main" id="{034F718E-778F-4C58-9852-CD14F51B83DA}"/>
              </a:ext>
            </a:extLst>
          </p:cNvPr>
          <p:cNvPicPr>
            <a:picLocks noChangeAspect="1"/>
          </p:cNvPicPr>
          <p:nvPr/>
        </p:nvPicPr>
        <p:blipFill>
          <a:blip r:embed="rId3"/>
          <a:stretch>
            <a:fillRect/>
          </a:stretch>
        </p:blipFill>
        <p:spPr>
          <a:xfrm>
            <a:off x="1066588" y="3181098"/>
            <a:ext cx="5253761" cy="2573771"/>
          </a:xfrm>
          <a:prstGeom prst="rect">
            <a:avLst/>
          </a:prstGeom>
        </p:spPr>
      </p:pic>
      <p:pic>
        <p:nvPicPr>
          <p:cNvPr id="9" name="Picture 8">
            <a:extLst>
              <a:ext uri="{FF2B5EF4-FFF2-40B4-BE49-F238E27FC236}">
                <a16:creationId xmlns:a16="http://schemas.microsoft.com/office/drawing/2014/main" id="{08FEE8DB-62FF-48EF-BED8-2B9806757C75}"/>
              </a:ext>
            </a:extLst>
          </p:cNvPr>
          <p:cNvPicPr>
            <a:picLocks noChangeAspect="1"/>
          </p:cNvPicPr>
          <p:nvPr/>
        </p:nvPicPr>
        <p:blipFill>
          <a:blip r:embed="rId4"/>
          <a:stretch>
            <a:fillRect/>
          </a:stretch>
        </p:blipFill>
        <p:spPr>
          <a:xfrm>
            <a:off x="6664907" y="3377146"/>
            <a:ext cx="5189049" cy="2181673"/>
          </a:xfrm>
          <a:prstGeom prst="rect">
            <a:avLst/>
          </a:prstGeom>
        </p:spPr>
      </p:pic>
      <p:sp>
        <p:nvSpPr>
          <p:cNvPr id="11" name="TextBox 10">
            <a:extLst>
              <a:ext uri="{FF2B5EF4-FFF2-40B4-BE49-F238E27FC236}">
                <a16:creationId xmlns:a16="http://schemas.microsoft.com/office/drawing/2014/main" id="{11D410C8-FCAF-440D-9E70-CE22F19CCA5E}"/>
              </a:ext>
            </a:extLst>
          </p:cNvPr>
          <p:cNvSpPr txBox="1"/>
          <p:nvPr/>
        </p:nvSpPr>
        <p:spPr>
          <a:xfrm>
            <a:off x="1501890" y="5720752"/>
            <a:ext cx="9981476"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3. Wang, Xin, et al. "Reinforced cross-modal matching and self-supervised imitation learning for vision-language navigation." </a:t>
            </a:r>
            <a:r>
              <a:rPr lang="en-US" sz="1100" b="0" i="1" dirty="0">
                <a:solidFill>
                  <a:srgbClr val="222222"/>
                </a:solidFill>
                <a:effectLst/>
                <a:latin typeface="Arial" panose="020B0604020202020204" pitchFamily="34" charset="0"/>
              </a:rPr>
              <a:t>Proceedings of the IEEE/CVF Conference on Computer Vision and Pattern Recognition</a:t>
            </a:r>
            <a:r>
              <a:rPr lang="en-US" sz="1100" b="0" i="0" dirty="0">
                <a:solidFill>
                  <a:srgbClr val="222222"/>
                </a:solidFill>
                <a:effectLst/>
                <a:latin typeface="Arial" panose="020B0604020202020204" pitchFamily="34" charset="0"/>
              </a:rPr>
              <a:t>. 2019.</a:t>
            </a:r>
            <a:endParaRPr lang="en-US" sz="1100" dirty="0"/>
          </a:p>
        </p:txBody>
      </p:sp>
    </p:spTree>
    <p:extLst>
      <p:ext uri="{BB962C8B-B14F-4D97-AF65-F5344CB8AC3E}">
        <p14:creationId xmlns:p14="http://schemas.microsoft.com/office/powerpoint/2010/main" val="396156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A306-057A-49E0-8B0D-BCE74AC14EF5}"/>
              </a:ext>
            </a:extLst>
          </p:cNvPr>
          <p:cNvSpPr>
            <a:spLocks noGrp="1"/>
          </p:cNvSpPr>
          <p:nvPr>
            <p:ph type="title"/>
          </p:nvPr>
        </p:nvSpPr>
        <p:spPr>
          <a:xfrm>
            <a:off x="838200" y="365126"/>
            <a:ext cx="10886954" cy="699746"/>
          </a:xfrm>
        </p:spPr>
        <p:txBody>
          <a:bodyPr/>
          <a:lstStyle/>
          <a:p>
            <a:pPr algn="ctr"/>
            <a:r>
              <a:rPr lang="en-US" dirty="0"/>
              <a:t>Existing approaches for indoor navigation (4/4)</a:t>
            </a:r>
          </a:p>
        </p:txBody>
      </p:sp>
      <p:sp>
        <p:nvSpPr>
          <p:cNvPr id="4" name="Slide Number Placeholder 3">
            <a:extLst>
              <a:ext uri="{FF2B5EF4-FFF2-40B4-BE49-F238E27FC236}">
                <a16:creationId xmlns:a16="http://schemas.microsoft.com/office/drawing/2014/main" id="{CA86974D-78DB-4117-9B09-465C430C2A24}"/>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11</a:t>
            </a:fld>
            <a:endParaRPr lang="en-US" dirty="0">
              <a:solidFill>
                <a:schemeClr val="bg1"/>
              </a:solidFill>
            </a:endParaRPr>
          </a:p>
        </p:txBody>
      </p:sp>
      <p:pic>
        <p:nvPicPr>
          <p:cNvPr id="15" name="Picture 14">
            <a:extLst>
              <a:ext uri="{FF2B5EF4-FFF2-40B4-BE49-F238E27FC236}">
                <a16:creationId xmlns:a16="http://schemas.microsoft.com/office/drawing/2014/main" id="{9383BD36-4949-4467-9B72-D0265A2BDF68}"/>
              </a:ext>
            </a:extLst>
          </p:cNvPr>
          <p:cNvPicPr>
            <a:picLocks noChangeAspect="1"/>
          </p:cNvPicPr>
          <p:nvPr/>
        </p:nvPicPr>
        <p:blipFill>
          <a:blip r:embed="rId3"/>
          <a:stretch>
            <a:fillRect/>
          </a:stretch>
        </p:blipFill>
        <p:spPr>
          <a:xfrm>
            <a:off x="2698378" y="2323880"/>
            <a:ext cx="6795244" cy="3214077"/>
          </a:xfrm>
          <a:prstGeom prst="rect">
            <a:avLst/>
          </a:prstGeom>
        </p:spPr>
      </p:pic>
      <p:sp>
        <p:nvSpPr>
          <p:cNvPr id="17" name="TextBox 16">
            <a:extLst>
              <a:ext uri="{FF2B5EF4-FFF2-40B4-BE49-F238E27FC236}">
                <a16:creationId xmlns:a16="http://schemas.microsoft.com/office/drawing/2014/main" id="{AC7DB151-7138-4C3F-ACB8-0CF666EE5342}"/>
              </a:ext>
            </a:extLst>
          </p:cNvPr>
          <p:cNvSpPr txBox="1"/>
          <p:nvPr/>
        </p:nvSpPr>
        <p:spPr>
          <a:xfrm>
            <a:off x="2667964" y="5636339"/>
            <a:ext cx="8281686" cy="261610"/>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4. Yang, Wei, et al. "Visual semantic navigation using scene priors." </a:t>
            </a:r>
            <a:r>
              <a:rPr lang="en-US" sz="1100" b="0" i="1" dirty="0" err="1">
                <a:solidFill>
                  <a:srgbClr val="222222"/>
                </a:solidFill>
                <a:effectLst/>
                <a:latin typeface="Arial" panose="020B0604020202020204" pitchFamily="34" charset="0"/>
              </a:rPr>
              <a:t>arXiv</a:t>
            </a:r>
            <a:r>
              <a:rPr lang="en-US" sz="1100" b="0" i="1" dirty="0">
                <a:solidFill>
                  <a:srgbClr val="222222"/>
                </a:solidFill>
                <a:effectLst/>
                <a:latin typeface="Arial" panose="020B0604020202020204" pitchFamily="34" charset="0"/>
              </a:rPr>
              <a:t> preprint arXiv:1810.06543</a:t>
            </a:r>
            <a:r>
              <a:rPr lang="en-US" sz="1100" b="0" i="0" dirty="0">
                <a:solidFill>
                  <a:srgbClr val="222222"/>
                </a:solidFill>
                <a:effectLst/>
                <a:latin typeface="Arial" panose="020B0604020202020204" pitchFamily="34" charset="0"/>
              </a:rPr>
              <a:t> (2018).</a:t>
            </a:r>
            <a:endParaRPr lang="en-US" sz="1100" dirty="0"/>
          </a:p>
        </p:txBody>
      </p:sp>
      <p:sp>
        <p:nvSpPr>
          <p:cNvPr id="18" name="Content Placeholder 2">
            <a:extLst>
              <a:ext uri="{FF2B5EF4-FFF2-40B4-BE49-F238E27FC236}">
                <a16:creationId xmlns:a16="http://schemas.microsoft.com/office/drawing/2014/main" id="{3E9463E8-5E38-4BA4-A205-6B4BF44AD14D}"/>
              </a:ext>
            </a:extLst>
          </p:cNvPr>
          <p:cNvSpPr>
            <a:spLocks noGrp="1"/>
          </p:cNvSpPr>
          <p:nvPr>
            <p:ph idx="1"/>
          </p:nvPr>
        </p:nvSpPr>
        <p:spPr>
          <a:xfrm>
            <a:off x="838200" y="1215499"/>
            <a:ext cx="10515600" cy="1010000"/>
          </a:xfrm>
        </p:spPr>
        <p:txBody>
          <a:bodyPr>
            <a:normAutofit lnSpcReduction="10000"/>
          </a:bodyPr>
          <a:lstStyle/>
          <a:p>
            <a:r>
              <a:rPr lang="en-US" sz="2000" b="1" dirty="0"/>
              <a:t>End to end feature level fusion-based policy</a:t>
            </a:r>
          </a:p>
          <a:p>
            <a:pPr lvl="1"/>
            <a:r>
              <a:rPr lang="en-US" sz="2000" dirty="0"/>
              <a:t>Upfront feature level fusion</a:t>
            </a:r>
          </a:p>
          <a:p>
            <a:pPr lvl="1"/>
            <a:r>
              <a:rPr lang="en-US" sz="2000" dirty="0"/>
              <a:t>Connected to an action predictor- may be RL or sequence to sequence learning based</a:t>
            </a:r>
          </a:p>
          <a:p>
            <a:pPr lvl="1"/>
            <a:endParaRPr lang="en-US" dirty="0"/>
          </a:p>
          <a:p>
            <a:endParaRPr lang="en-US" dirty="0"/>
          </a:p>
        </p:txBody>
      </p:sp>
    </p:spTree>
    <p:extLst>
      <p:ext uri="{BB962C8B-B14F-4D97-AF65-F5344CB8AC3E}">
        <p14:creationId xmlns:p14="http://schemas.microsoft.com/office/powerpoint/2010/main" val="190527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C38BC0-EC48-439F-8821-2A2B755D644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12</a:t>
            </a:fld>
            <a:endParaRPr lang="en-US" dirty="0">
              <a:solidFill>
                <a:schemeClr val="bg1"/>
              </a:solidFill>
            </a:endParaRPr>
          </a:p>
        </p:txBody>
      </p:sp>
      <p:pic>
        <p:nvPicPr>
          <p:cNvPr id="6" name="Picture 5">
            <a:extLst>
              <a:ext uri="{FF2B5EF4-FFF2-40B4-BE49-F238E27FC236}">
                <a16:creationId xmlns:a16="http://schemas.microsoft.com/office/drawing/2014/main" id="{AAF355FC-0559-4A60-BF17-5D82B9FACB16}"/>
              </a:ext>
            </a:extLst>
          </p:cNvPr>
          <p:cNvPicPr>
            <a:picLocks noChangeAspect="1"/>
          </p:cNvPicPr>
          <p:nvPr/>
        </p:nvPicPr>
        <p:blipFill>
          <a:blip r:embed="rId3"/>
          <a:stretch>
            <a:fillRect/>
          </a:stretch>
        </p:blipFill>
        <p:spPr>
          <a:xfrm>
            <a:off x="2330053" y="1192707"/>
            <a:ext cx="7531894" cy="4084852"/>
          </a:xfrm>
          <a:prstGeom prst="rect">
            <a:avLst/>
          </a:prstGeom>
        </p:spPr>
      </p:pic>
      <p:sp>
        <p:nvSpPr>
          <p:cNvPr id="9" name="Title 1">
            <a:extLst>
              <a:ext uri="{FF2B5EF4-FFF2-40B4-BE49-F238E27FC236}">
                <a16:creationId xmlns:a16="http://schemas.microsoft.com/office/drawing/2014/main" id="{0CF6081D-B0CD-4F58-A37B-551B64C809C3}"/>
              </a:ext>
            </a:extLst>
          </p:cNvPr>
          <p:cNvSpPr txBox="1">
            <a:spLocks/>
          </p:cNvSpPr>
          <p:nvPr/>
        </p:nvSpPr>
        <p:spPr>
          <a:xfrm>
            <a:off x="838200" y="365126"/>
            <a:ext cx="10886954" cy="699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Existing approaches for indoor navigation (4/4)</a:t>
            </a:r>
            <a:endParaRPr lang="en-US" dirty="0"/>
          </a:p>
        </p:txBody>
      </p:sp>
      <p:sp>
        <p:nvSpPr>
          <p:cNvPr id="11" name="TextBox 10">
            <a:extLst>
              <a:ext uri="{FF2B5EF4-FFF2-40B4-BE49-F238E27FC236}">
                <a16:creationId xmlns:a16="http://schemas.microsoft.com/office/drawing/2014/main" id="{7CF6C13B-654B-4BC5-8F42-037C1A2778DD}"/>
              </a:ext>
            </a:extLst>
          </p:cNvPr>
          <p:cNvSpPr txBox="1"/>
          <p:nvPr/>
        </p:nvSpPr>
        <p:spPr>
          <a:xfrm>
            <a:off x="1979271" y="5449849"/>
            <a:ext cx="8877782"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5. Shah, </a:t>
            </a:r>
            <a:r>
              <a:rPr lang="en-US" sz="1100" b="0" i="0" dirty="0" err="1">
                <a:solidFill>
                  <a:srgbClr val="222222"/>
                </a:solidFill>
                <a:effectLst/>
                <a:latin typeface="Arial" panose="020B0604020202020204" pitchFamily="34" charset="0"/>
              </a:rPr>
              <a:t>Pararth</a:t>
            </a:r>
            <a:r>
              <a:rPr lang="en-US" sz="1100" b="0" i="0" dirty="0">
                <a:solidFill>
                  <a:srgbClr val="222222"/>
                </a:solidFill>
                <a:effectLst/>
                <a:latin typeface="Arial" panose="020B0604020202020204" pitchFamily="34" charset="0"/>
              </a:rPr>
              <a:t>, et al. "</a:t>
            </a:r>
            <a:r>
              <a:rPr lang="en-US" sz="1100" b="0" i="0" dirty="0" err="1">
                <a:solidFill>
                  <a:srgbClr val="222222"/>
                </a:solidFill>
                <a:effectLst/>
                <a:latin typeface="Arial" panose="020B0604020202020204" pitchFamily="34" charset="0"/>
              </a:rPr>
              <a:t>Follownet</a:t>
            </a:r>
            <a:r>
              <a:rPr lang="en-US" sz="1100" b="0" i="0" dirty="0">
                <a:solidFill>
                  <a:srgbClr val="222222"/>
                </a:solidFill>
                <a:effectLst/>
                <a:latin typeface="Arial" panose="020B0604020202020204" pitchFamily="34" charset="0"/>
              </a:rPr>
              <a:t>: Robot navigation by following natural language directions with deep reinforcement learning." </a:t>
            </a:r>
            <a:r>
              <a:rPr lang="en-US" sz="1100" b="0" i="1" dirty="0" err="1">
                <a:solidFill>
                  <a:srgbClr val="222222"/>
                </a:solidFill>
                <a:effectLst/>
                <a:latin typeface="Arial" panose="020B0604020202020204" pitchFamily="34" charset="0"/>
              </a:rPr>
              <a:t>arXiv</a:t>
            </a:r>
            <a:r>
              <a:rPr lang="en-US" sz="1100" b="0" i="1" dirty="0">
                <a:solidFill>
                  <a:srgbClr val="222222"/>
                </a:solidFill>
                <a:effectLst/>
                <a:latin typeface="Arial" panose="020B0604020202020204" pitchFamily="34" charset="0"/>
              </a:rPr>
              <a:t> preprint arXiv:1805.06150</a:t>
            </a:r>
            <a:r>
              <a:rPr lang="en-US" sz="1100" b="0" i="0" dirty="0">
                <a:solidFill>
                  <a:srgbClr val="222222"/>
                </a:solidFill>
                <a:effectLst/>
                <a:latin typeface="Arial" panose="020B0604020202020204" pitchFamily="34" charset="0"/>
              </a:rPr>
              <a:t> (2018).</a:t>
            </a:r>
            <a:endParaRPr lang="en-US" sz="1100" dirty="0"/>
          </a:p>
        </p:txBody>
      </p:sp>
    </p:spTree>
    <p:extLst>
      <p:ext uri="{BB962C8B-B14F-4D97-AF65-F5344CB8AC3E}">
        <p14:creationId xmlns:p14="http://schemas.microsoft.com/office/powerpoint/2010/main" val="1675828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2F88-6FF3-4EAB-B8FC-CA4EFFDCFA06}"/>
              </a:ext>
            </a:extLst>
          </p:cNvPr>
          <p:cNvSpPr>
            <a:spLocks noGrp="1"/>
          </p:cNvSpPr>
          <p:nvPr>
            <p:ph type="title"/>
          </p:nvPr>
        </p:nvSpPr>
        <p:spPr>
          <a:xfrm>
            <a:off x="838200" y="365126"/>
            <a:ext cx="10515600" cy="502976"/>
          </a:xfrm>
        </p:spPr>
        <p:txBody>
          <a:bodyPr>
            <a:normAutofit fontScale="90000"/>
          </a:bodyPr>
          <a:lstStyle/>
          <a:p>
            <a:pPr algn="ctr"/>
            <a:r>
              <a:rPr lang="en-US" dirty="0"/>
              <a:t>Long horizon and compositionality</a:t>
            </a:r>
          </a:p>
        </p:txBody>
      </p:sp>
      <p:sp>
        <p:nvSpPr>
          <p:cNvPr id="4" name="Slide Number Placeholder 3">
            <a:extLst>
              <a:ext uri="{FF2B5EF4-FFF2-40B4-BE49-F238E27FC236}">
                <a16:creationId xmlns:a16="http://schemas.microsoft.com/office/drawing/2014/main" id="{C0076D9F-91BB-4D9A-87B6-0BF9F844136B}"/>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13</a:t>
            </a:fld>
            <a:endParaRPr lang="en-US" dirty="0">
              <a:solidFill>
                <a:schemeClr val="bg1"/>
              </a:solidFill>
            </a:endParaRPr>
          </a:p>
        </p:txBody>
      </p:sp>
      <p:pic>
        <p:nvPicPr>
          <p:cNvPr id="6" name="Picture 5" descr="Graphical user interface&#10;&#10;Description automatically generated">
            <a:extLst>
              <a:ext uri="{FF2B5EF4-FFF2-40B4-BE49-F238E27FC236}">
                <a16:creationId xmlns:a16="http://schemas.microsoft.com/office/drawing/2014/main" id="{8B84AB42-90AD-443E-A5E4-3D8A7A6D0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43" y="1038747"/>
            <a:ext cx="6986892" cy="4780506"/>
          </a:xfrm>
          <a:prstGeom prst="rect">
            <a:avLst/>
          </a:prstGeom>
        </p:spPr>
      </p:pic>
      <p:sp>
        <p:nvSpPr>
          <p:cNvPr id="3" name="TextBox 2">
            <a:extLst>
              <a:ext uri="{FF2B5EF4-FFF2-40B4-BE49-F238E27FC236}">
                <a16:creationId xmlns:a16="http://schemas.microsoft.com/office/drawing/2014/main" id="{3BF92F7D-7847-4370-82C7-124994D6CD58}"/>
              </a:ext>
            </a:extLst>
          </p:cNvPr>
          <p:cNvSpPr txBox="1"/>
          <p:nvPr/>
        </p:nvSpPr>
        <p:spPr>
          <a:xfrm>
            <a:off x="7454097" y="1038747"/>
            <a:ext cx="4074288" cy="5016758"/>
          </a:xfrm>
          <a:prstGeom prst="rect">
            <a:avLst/>
          </a:prstGeom>
          <a:noFill/>
        </p:spPr>
        <p:txBody>
          <a:bodyPr wrap="square" rtlCol="0">
            <a:spAutoFit/>
          </a:bodyPr>
          <a:lstStyle/>
          <a:p>
            <a:r>
              <a:rPr lang="en-US" sz="2000" dirty="0"/>
              <a:t>Agent observe:</a:t>
            </a:r>
          </a:p>
          <a:p>
            <a:r>
              <a:rPr lang="en-US" sz="2000" dirty="0"/>
              <a:t>-RGB Image</a:t>
            </a:r>
          </a:p>
          <a:p>
            <a:r>
              <a:rPr lang="en-US" sz="2000" dirty="0"/>
              <a:t>-Depth normal</a:t>
            </a:r>
          </a:p>
          <a:p>
            <a:r>
              <a:rPr lang="en-US" sz="2000" dirty="0"/>
              <a:t>-Collision information</a:t>
            </a:r>
          </a:p>
          <a:p>
            <a:r>
              <a:rPr lang="en-US" sz="2000" dirty="0"/>
              <a:t>-Input textual natural language instructions</a:t>
            </a:r>
          </a:p>
          <a:p>
            <a:endParaRPr lang="en-US" sz="2000" dirty="0"/>
          </a:p>
          <a:p>
            <a:r>
              <a:rPr lang="en-US" sz="2000" dirty="0"/>
              <a:t>Agent action space:</a:t>
            </a:r>
          </a:p>
          <a:p>
            <a:r>
              <a:rPr lang="en-US" sz="2000" dirty="0"/>
              <a:t>-</a:t>
            </a:r>
            <a:r>
              <a:rPr lang="en-US" sz="2000" b="1" dirty="0"/>
              <a:t>Navigation</a:t>
            </a:r>
          </a:p>
          <a:p>
            <a:r>
              <a:rPr lang="en-US" sz="2000" dirty="0"/>
              <a:t>--Move U/D/L/R</a:t>
            </a:r>
          </a:p>
          <a:p>
            <a:r>
              <a:rPr lang="en-US" sz="2000" dirty="0"/>
              <a:t>--Look up/ Look Down</a:t>
            </a:r>
          </a:p>
          <a:p>
            <a:r>
              <a:rPr lang="en-US" sz="2000" dirty="0"/>
              <a:t>-</a:t>
            </a:r>
            <a:r>
              <a:rPr lang="en-US" sz="2000" b="1" dirty="0"/>
              <a:t>Object interaction </a:t>
            </a:r>
          </a:p>
          <a:p>
            <a:r>
              <a:rPr lang="en-US" sz="2000" dirty="0"/>
              <a:t>--Pickup (object)</a:t>
            </a:r>
          </a:p>
          <a:p>
            <a:r>
              <a:rPr lang="en-US" sz="2000" dirty="0"/>
              <a:t>--Place (object)</a:t>
            </a:r>
          </a:p>
          <a:p>
            <a:r>
              <a:rPr lang="en-US" sz="2000" dirty="0"/>
              <a:t>--Open/Close (something)</a:t>
            </a:r>
          </a:p>
          <a:p>
            <a:r>
              <a:rPr lang="en-US" sz="2000" dirty="0"/>
              <a:t>--Toggle On/Off (something)</a:t>
            </a:r>
          </a:p>
        </p:txBody>
      </p:sp>
    </p:spTree>
    <p:extLst>
      <p:ext uri="{BB962C8B-B14F-4D97-AF65-F5344CB8AC3E}">
        <p14:creationId xmlns:p14="http://schemas.microsoft.com/office/powerpoint/2010/main" val="344943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5540-6E8D-4D23-8E00-186EEB6D8986}"/>
              </a:ext>
            </a:extLst>
          </p:cNvPr>
          <p:cNvSpPr>
            <a:spLocks noGrp="1"/>
          </p:cNvSpPr>
          <p:nvPr>
            <p:ph type="title"/>
          </p:nvPr>
        </p:nvSpPr>
        <p:spPr>
          <a:xfrm>
            <a:off x="838200" y="365126"/>
            <a:ext cx="10515600" cy="526126"/>
          </a:xfrm>
        </p:spPr>
        <p:txBody>
          <a:bodyPr>
            <a:normAutofit fontScale="90000"/>
          </a:bodyPr>
          <a:lstStyle/>
          <a:p>
            <a:pPr algn="ctr"/>
            <a:r>
              <a:rPr lang="en-US" dirty="0"/>
              <a:t>Contributions</a:t>
            </a:r>
          </a:p>
        </p:txBody>
      </p:sp>
      <p:sp>
        <p:nvSpPr>
          <p:cNvPr id="3" name="Content Placeholder 2">
            <a:extLst>
              <a:ext uri="{FF2B5EF4-FFF2-40B4-BE49-F238E27FC236}">
                <a16:creationId xmlns:a16="http://schemas.microsoft.com/office/drawing/2014/main" id="{D8424D11-B991-471D-A54D-09BCDB6F117F}"/>
              </a:ext>
            </a:extLst>
          </p:cNvPr>
          <p:cNvSpPr>
            <a:spLocks noGrp="1"/>
          </p:cNvSpPr>
          <p:nvPr>
            <p:ph idx="1"/>
          </p:nvPr>
        </p:nvSpPr>
        <p:spPr>
          <a:xfrm>
            <a:off x="838200" y="1365813"/>
            <a:ext cx="10515600" cy="4641448"/>
          </a:xfrm>
        </p:spPr>
        <p:txBody>
          <a:bodyPr>
            <a:normAutofit/>
          </a:bodyPr>
          <a:lstStyle/>
          <a:p>
            <a:r>
              <a:rPr lang="en-US" sz="2000" dirty="0"/>
              <a:t>Modular approach for navigation and object interaction combining most previous aspects</a:t>
            </a:r>
          </a:p>
          <a:p>
            <a:pPr lvl="1"/>
            <a:r>
              <a:rPr lang="en-US" sz="2000" dirty="0"/>
              <a:t>Involve significantly longer execution trajectories and compositionality</a:t>
            </a:r>
          </a:p>
          <a:p>
            <a:endParaRPr lang="en-US" sz="2000" dirty="0"/>
          </a:p>
          <a:p>
            <a:r>
              <a:rPr lang="en-US" sz="2000" dirty="0"/>
              <a:t>Removes requirement of expensive trajectory demonstration data (coupled vision and language information)</a:t>
            </a:r>
          </a:p>
          <a:p>
            <a:endParaRPr lang="en-US" sz="2000" dirty="0"/>
          </a:p>
          <a:p>
            <a:r>
              <a:rPr lang="en-US" sz="2000" dirty="0"/>
              <a:t>Novel mapping technique</a:t>
            </a:r>
          </a:p>
          <a:p>
            <a:endParaRPr lang="en-US" sz="2000" dirty="0"/>
          </a:p>
          <a:p>
            <a:r>
              <a:rPr lang="en-US" sz="2000" dirty="0"/>
              <a:t>Transfer learning based natural language understanding</a:t>
            </a:r>
          </a:p>
          <a:p>
            <a:endParaRPr lang="en-US" sz="2000" dirty="0"/>
          </a:p>
          <a:p>
            <a:r>
              <a:rPr lang="en-US" sz="2000" dirty="0"/>
              <a:t>Much better success rates </a:t>
            </a:r>
          </a:p>
        </p:txBody>
      </p:sp>
      <p:sp>
        <p:nvSpPr>
          <p:cNvPr id="4" name="Slide Number Placeholder 3">
            <a:extLst>
              <a:ext uri="{FF2B5EF4-FFF2-40B4-BE49-F238E27FC236}">
                <a16:creationId xmlns:a16="http://schemas.microsoft.com/office/drawing/2014/main" id="{D3C04D67-007E-4763-99AB-254DD58C4A36}"/>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14</a:t>
            </a:fld>
            <a:endParaRPr lang="en-US" dirty="0">
              <a:solidFill>
                <a:schemeClr val="bg1"/>
              </a:solidFill>
            </a:endParaRPr>
          </a:p>
        </p:txBody>
      </p:sp>
    </p:spTree>
    <p:extLst>
      <p:ext uri="{BB962C8B-B14F-4D97-AF65-F5344CB8AC3E}">
        <p14:creationId xmlns:p14="http://schemas.microsoft.com/office/powerpoint/2010/main" val="292106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860-7D79-42C6-B694-3985DB7BAB28}"/>
              </a:ext>
            </a:extLst>
          </p:cNvPr>
          <p:cNvSpPr>
            <a:spLocks noGrp="1"/>
          </p:cNvSpPr>
          <p:nvPr>
            <p:ph type="title"/>
          </p:nvPr>
        </p:nvSpPr>
        <p:spPr>
          <a:xfrm>
            <a:off x="519414" y="140515"/>
            <a:ext cx="11153172" cy="635773"/>
          </a:xfrm>
        </p:spPr>
        <p:txBody>
          <a:bodyPr>
            <a:normAutofit fontScale="90000"/>
          </a:bodyPr>
          <a:lstStyle/>
          <a:p>
            <a:pPr algn="ctr"/>
            <a:r>
              <a:rPr lang="en-US" dirty="0"/>
              <a:t>MOVILAN- A </a:t>
            </a:r>
            <a:r>
              <a:rPr lang="en-US" dirty="0" err="1"/>
              <a:t>MOdular</a:t>
            </a:r>
            <a:r>
              <a:rPr lang="en-US" dirty="0"/>
              <a:t> </a:t>
            </a:r>
            <a:r>
              <a:rPr lang="en-US" dirty="0" err="1"/>
              <a:t>VIsion</a:t>
            </a:r>
            <a:r>
              <a:rPr lang="en-US" dirty="0"/>
              <a:t> </a:t>
            </a:r>
            <a:r>
              <a:rPr lang="en-US" dirty="0" err="1"/>
              <a:t>LANguage</a:t>
            </a:r>
            <a:r>
              <a:rPr lang="en-US" dirty="0"/>
              <a:t> framework </a:t>
            </a:r>
          </a:p>
        </p:txBody>
      </p:sp>
      <p:sp>
        <p:nvSpPr>
          <p:cNvPr id="4" name="Slide Number Placeholder 3">
            <a:extLst>
              <a:ext uri="{FF2B5EF4-FFF2-40B4-BE49-F238E27FC236}">
                <a16:creationId xmlns:a16="http://schemas.microsoft.com/office/drawing/2014/main" id="{C39C0A4C-1C77-415B-953F-6D564578DD4D}"/>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15</a:t>
            </a:fld>
            <a:endParaRPr lang="en-US"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62377D5A-AC3A-4D97-9147-49F47857F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14" y="1089444"/>
            <a:ext cx="11153173" cy="4853372"/>
          </a:xfrm>
          <a:prstGeom prst="rect">
            <a:avLst/>
          </a:prstGeom>
        </p:spPr>
      </p:pic>
    </p:spTree>
    <p:extLst>
      <p:ext uri="{BB962C8B-B14F-4D97-AF65-F5344CB8AC3E}">
        <p14:creationId xmlns:p14="http://schemas.microsoft.com/office/powerpoint/2010/main" val="401615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79BE-687A-40C1-B6CA-AF4F45ED0B18}"/>
              </a:ext>
            </a:extLst>
          </p:cNvPr>
          <p:cNvSpPr>
            <a:spLocks noGrp="1"/>
          </p:cNvSpPr>
          <p:nvPr>
            <p:ph type="title"/>
          </p:nvPr>
        </p:nvSpPr>
        <p:spPr>
          <a:xfrm>
            <a:off x="838200" y="365126"/>
            <a:ext cx="10515600" cy="699746"/>
          </a:xfrm>
        </p:spPr>
        <p:txBody>
          <a:bodyPr/>
          <a:lstStyle/>
          <a:p>
            <a:pPr algn="ctr"/>
            <a:r>
              <a:rPr lang="en-US" dirty="0"/>
              <a:t>Mapping technique</a:t>
            </a:r>
          </a:p>
        </p:txBody>
      </p:sp>
      <p:sp>
        <p:nvSpPr>
          <p:cNvPr id="3" name="Content Placeholder 2">
            <a:extLst>
              <a:ext uri="{FF2B5EF4-FFF2-40B4-BE49-F238E27FC236}">
                <a16:creationId xmlns:a16="http://schemas.microsoft.com/office/drawing/2014/main" id="{D90C52F5-6DB7-4342-B0C4-47F5D16DDEA4}"/>
              </a:ext>
            </a:extLst>
          </p:cNvPr>
          <p:cNvSpPr>
            <a:spLocks noGrp="1"/>
          </p:cNvSpPr>
          <p:nvPr>
            <p:ph idx="1"/>
          </p:nvPr>
        </p:nvSpPr>
        <p:spPr>
          <a:xfrm>
            <a:off x="838200" y="1354238"/>
            <a:ext cx="10515600" cy="4822725"/>
          </a:xfrm>
        </p:spPr>
        <p:txBody>
          <a:bodyPr>
            <a:normAutofit/>
          </a:bodyPr>
          <a:lstStyle/>
          <a:p>
            <a:r>
              <a:rPr lang="en-US" sz="2000" dirty="0"/>
              <a:t>We use a panorama image to first collect the entire visual information about the surroundings</a:t>
            </a:r>
          </a:p>
          <a:p>
            <a:endParaRPr lang="en-US" sz="2000" dirty="0"/>
          </a:p>
          <a:p>
            <a:r>
              <a:rPr lang="en-US" sz="2000" dirty="0"/>
              <a:t>An instance segmentation algorithm is used on the panorama image</a:t>
            </a:r>
          </a:p>
          <a:p>
            <a:endParaRPr lang="en-US" sz="2000" dirty="0"/>
          </a:p>
          <a:p>
            <a:r>
              <a:rPr lang="en-US" sz="2000" dirty="0"/>
              <a:t>Corresponding depth normal for all segmented regions are collected</a:t>
            </a:r>
          </a:p>
          <a:p>
            <a:endParaRPr lang="en-US" sz="2000" dirty="0"/>
          </a:p>
          <a:p>
            <a:r>
              <a:rPr lang="en-US" sz="2000" dirty="0"/>
              <a:t>The depth normal is combined with segmentation to create a Birds eye view projection</a:t>
            </a:r>
          </a:p>
          <a:p>
            <a:endParaRPr lang="en-US" sz="2000" dirty="0"/>
          </a:p>
          <a:p>
            <a:r>
              <a:rPr lang="en-US" sz="2000" dirty="0"/>
              <a:t>The projection obtained is continuously filtered using Graph convolution (our novelty)</a:t>
            </a:r>
          </a:p>
        </p:txBody>
      </p:sp>
      <p:sp>
        <p:nvSpPr>
          <p:cNvPr id="4" name="Slide Number Placeholder 3">
            <a:extLst>
              <a:ext uri="{FF2B5EF4-FFF2-40B4-BE49-F238E27FC236}">
                <a16:creationId xmlns:a16="http://schemas.microsoft.com/office/drawing/2014/main" id="{E3885AA2-A3B6-4274-B911-32C2088F446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16</a:t>
            </a:fld>
            <a:endParaRPr lang="en-US" dirty="0">
              <a:solidFill>
                <a:schemeClr val="bg1"/>
              </a:solidFill>
            </a:endParaRPr>
          </a:p>
        </p:txBody>
      </p:sp>
    </p:spTree>
    <p:extLst>
      <p:ext uri="{BB962C8B-B14F-4D97-AF65-F5344CB8AC3E}">
        <p14:creationId xmlns:p14="http://schemas.microsoft.com/office/powerpoint/2010/main" val="37353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47AB-B94B-45EF-97FF-0683482013F5}"/>
              </a:ext>
            </a:extLst>
          </p:cNvPr>
          <p:cNvSpPr>
            <a:spLocks noGrp="1"/>
          </p:cNvSpPr>
          <p:nvPr>
            <p:ph type="title"/>
          </p:nvPr>
        </p:nvSpPr>
        <p:spPr>
          <a:xfrm>
            <a:off x="838200" y="365126"/>
            <a:ext cx="10515600" cy="699746"/>
          </a:xfrm>
        </p:spPr>
        <p:txBody>
          <a:bodyPr/>
          <a:lstStyle/>
          <a:p>
            <a:pPr algn="ctr"/>
            <a:r>
              <a:rPr lang="en-US" dirty="0"/>
              <a:t>Geometric projection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6259A8-1CC7-473D-AAD4-98891A40CDDB}"/>
                  </a:ext>
                </a:extLst>
              </p:cNvPr>
              <p:cNvSpPr>
                <a:spLocks noGrp="1"/>
              </p:cNvSpPr>
              <p:nvPr>
                <p:ph idx="1"/>
              </p:nvPr>
            </p:nvSpPr>
            <p:spPr>
              <a:xfrm>
                <a:off x="838200" y="1435261"/>
                <a:ext cx="10515600" cy="4741702"/>
              </a:xfrm>
            </p:spPr>
            <p:txBody>
              <a:bodyPr/>
              <a:lstStyle/>
              <a:p>
                <a14:m>
                  <m:oMath xmlns:m="http://schemas.openxmlformats.org/officeDocument/2006/math">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𝑦</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𝑧</m:t>
                                </m:r>
                              </m:sub>
                            </m:sSub>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m:t>
                            </m:r>
                          </m:e>
                        </m:eqArr>
                      </m:e>
                    </m:d>
                    <m:r>
                      <a:rPr lang="en-US" sz="2000" b="0" i="1" smtClean="0">
                        <a:latin typeface="Cambria Math" panose="02040503050406030204" pitchFamily="18" charset="0"/>
                      </a:rPr>
                      <m:t>=</m:t>
                    </m:r>
                    <m:r>
                      <a:rPr lang="en-US" sz="2000" b="0" i="1" smtClean="0">
                        <a:latin typeface="Cambria Math" panose="02040503050406030204" pitchFamily="18" charset="0"/>
                      </a:rPr>
                      <m:t>𝐾</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𝑖</m:t>
                            </m:r>
                          </m:e>
                          <m:e>
                            <m:r>
                              <a:rPr lang="en-US" sz="2000" b="0" i="1" smtClean="0">
                                <a:latin typeface="Cambria Math" panose="02040503050406030204" pitchFamily="18" charset="0"/>
                              </a:rPr>
                              <m:t>𝑗</m:t>
                            </m:r>
                          </m:e>
                          <m:e>
                            <m:r>
                              <a:rPr lang="en-US" sz="2000" b="0" i="1" smtClean="0">
                                <a:latin typeface="Cambria Math" panose="02040503050406030204" pitchFamily="18" charset="0"/>
                              </a:rPr>
                              <m:t>𝑓</m:t>
                            </m:r>
                          </m:e>
                        </m:eqArr>
                      </m:e>
                    </m:d>
                    <m:r>
                      <a:rPr lang="en-US" sz="2000" b="0" i="1" smtClean="0">
                        <a:latin typeface="Cambria Math" panose="02040503050406030204" pitchFamily="18" charset="0"/>
                      </a:rPr>
                      <m:t>𝑑</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h</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𝑗</m:t>
                    </m:r>
                    <m:r>
                      <a:rPr lang="en-US" sz="2000" i="1">
                        <a:latin typeface="Cambria Math" panose="02040503050406030204" pitchFamily="18" charset="0"/>
                      </a:rPr>
                      <m:t> ∈</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𝑤</m:t>
                        </m:r>
                      </m:e>
                    </m:d>
                  </m:oMath>
                </a14:m>
                <a:endParaRPr lang="en-US" sz="2000" dirty="0"/>
              </a:p>
              <a:p>
                <a:endParaRPr lang="en-US" sz="2000" dirty="0"/>
              </a:p>
              <a:p>
                <a14:m>
                  <m:oMath xmlns:m="http://schemas.openxmlformats.org/officeDocument/2006/math">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num>
                      <m:den>
                        <m:r>
                          <a:rPr lang="en-US" sz="2000" b="0" i="1" smtClean="0">
                            <a:latin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𝑥</m:t>
                        </m:r>
                      </m:sub>
                    </m:sSub>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a14:m>
                <a:r>
                  <a:rPr lang="en-US" sz="2000" dirty="0"/>
                  <a:t>   ( NOTE there can be multiple </a:t>
                </a:r>
                <a14:m>
                  <m:oMath xmlns:m="http://schemas.openxmlformats.org/officeDocument/2006/math">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rPr>
                          <m:t>𝑢</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e>
                    </m:d>
                  </m:oMath>
                </a14:m>
                <a:r>
                  <a:rPr lang="en-US" sz="2000" dirty="0"/>
                  <a:t> with same value )  </a:t>
                </a:r>
              </a:p>
              <a:p>
                <a:endParaRPr lang="en-US" sz="2000" dirty="0"/>
              </a:p>
              <a:p>
                <a14:m>
                  <m:oMath xmlns:m="http://schemas.openxmlformats.org/officeDocument/2006/math">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num>
                      <m:den>
                        <m:r>
                          <a:rPr lang="en-US" sz="2000" b="0" i="1" smtClean="0">
                            <a:latin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den>
                    </m:f>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𝑧</m:t>
                        </m:r>
                      </m:sub>
                    </m:sSub>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a14:m>
                <a:endParaRPr lang="en-US" sz="2000" dirty="0"/>
              </a:p>
              <a:p>
                <a:endParaRPr lang="en-US" sz="2000" dirty="0"/>
              </a:p>
              <a:p>
                <a:r>
                  <a:rPr lang="en-US" sz="2000" b="0" dirty="0"/>
                  <a:t>P</a:t>
                </a:r>
                <a14:m>
                  <m:oMath xmlns:m="http://schemas.openxmlformats.org/officeDocument/2006/math">
                    <m:r>
                      <a:rPr lang="en-US" sz="2000" b="0" i="1" smtClean="0">
                        <a:latin typeface="Cambria Math" panose="02040503050406030204" pitchFamily="18" charset="0"/>
                      </a:rPr>
                      <m:t> [ </m:t>
                    </m:r>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 </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i="1">
                                <a:latin typeface="Cambria Math" panose="02040503050406030204" pitchFamily="18" charset="0"/>
                              </a:rPr>
                              <m:t>𝑝</m:t>
                            </m:r>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r>
                                  <a:rPr lang="en-US" sz="2000" i="1">
                                    <a:latin typeface="Cambria Math" panose="02040503050406030204" pitchFamily="18" charset="0"/>
                                  </a:rPr>
                                  <m:t>𝑢</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 </m:t>
                                </m:r>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 </m:t>
                                </m:r>
                              </m:e>
                            </m:d>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𝑐𝑙𝑎𝑠𝑠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m:t>
                                </m:r>
                                <m:r>
                                  <a:rPr lang="en-US" sz="2000" b="0" i="1" smtClean="0">
                                    <a:latin typeface="Cambria Math" panose="02040503050406030204" pitchFamily="18" charset="0"/>
                                  </a:rPr>
                                  <m:t>𝑣</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e>
                            </m:d>
                            <m:r>
                              <a:rPr lang="en-US" sz="2000" b="0" i="1" smtClean="0">
                                <a:latin typeface="Cambria Math" panose="02040503050406030204" pitchFamily="18" charset="0"/>
                              </a:rPr>
                              <m:t>=</m:t>
                            </m:r>
                            <m:r>
                              <a:rPr lang="en-US" sz="2000" b="0" i="1" smtClean="0">
                                <a:latin typeface="Cambria Math" panose="02040503050406030204" pitchFamily="18" charset="0"/>
                              </a:rPr>
                              <m:t>𝑙</m:t>
                            </m:r>
                          </m:e>
                          <m:e>
                            <m:r>
                              <a:rPr lang="en-US" sz="2000" b="0" i="1" smtClean="0">
                                <a:latin typeface="Cambria Math" panose="02040503050406030204" pitchFamily="18" charset="0"/>
                              </a:rPr>
                              <m:t>&amp;</m:t>
                            </m:r>
                            <m:r>
                              <a:rPr lang="en-US" sz="2000" i="1">
                                <a:latin typeface="Cambria Math" panose="02040503050406030204" pitchFamily="18" charset="0"/>
                              </a:rPr>
                              <m:t>𝑝</m:t>
                            </m:r>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 </m:t>
                                </m:r>
                                <m:r>
                                  <a:rPr lang="en-US" sz="2000" i="1">
                                    <a:latin typeface="Cambria Math" panose="02040503050406030204" pitchFamily="18" charset="0"/>
                                  </a:rPr>
                                  <m:t>𝑢</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 </m:t>
                                </m:r>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 </m:t>
                                </m:r>
                              </m:e>
                            </m:d>
                            <m:r>
                              <a:rPr lang="en-US" sz="2000" b="0" i="1" smtClean="0">
                                <a:latin typeface="Cambria Math" panose="02040503050406030204" pitchFamily="18" charset="0"/>
                              </a:rPr>
                              <m:t>+0,       </m:t>
                            </m:r>
                            <m:r>
                              <a:rPr lang="en-US" sz="2000" i="1">
                                <a:latin typeface="Cambria Math" panose="02040503050406030204" pitchFamily="18" charset="0"/>
                              </a:rPr>
                              <m:t>𝑐𝑙𝑎𝑠𝑠</m:t>
                            </m:r>
                            <m:d>
                              <m:dPr>
                                <m:ctrlPr>
                                  <a:rPr lang="en-US" sz="2000" i="1">
                                    <a:latin typeface="Cambria Math" panose="02040503050406030204" pitchFamily="18" charset="0"/>
                                  </a:rPr>
                                </m:ctrlPr>
                              </m:dPr>
                              <m:e>
                                <m:r>
                                  <a:rPr lang="en-US" sz="2000" i="1">
                                    <a:latin typeface="Cambria Math" panose="02040503050406030204" pitchFamily="18" charset="0"/>
                                  </a:rPr>
                                  <m:t>𝑢</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r>
                                  <a:rPr lang="en-US" sz="2000" i="1">
                                    <a:latin typeface="Cambria Math" panose="02040503050406030204" pitchFamily="18" charset="0"/>
                                  </a:rPr>
                                  <m:t>,</m:t>
                                </m:r>
                                <m:r>
                                  <a:rPr lang="en-US" sz="2000" i="1">
                                    <a:latin typeface="Cambria Math" panose="02040503050406030204" pitchFamily="18" charset="0"/>
                                  </a:rPr>
                                  <m:t>𝑣</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e>
                            </m:d>
                            <m:r>
                              <a:rPr lang="en-US" sz="2000" i="1">
                                <a:latin typeface="Cambria Math" panose="02040503050406030204" pitchFamily="18" charset="0"/>
                              </a:rPr>
                              <m:t>=</m:t>
                            </m:r>
                            <m:r>
                              <a:rPr lang="en-US" sz="2000" b="0" i="1" smtClean="0">
                                <a:latin typeface="Cambria Math" panose="02040503050406030204" pitchFamily="18" charset="0"/>
                              </a:rPr>
                              <m:t>𝑢𝑛𝑖𝑑𝑒𝑛𝑡𝑖𝑓𝑖𝑒𝑑</m:t>
                            </m:r>
                          </m:e>
                        </m:eqArr>
                      </m:e>
                    </m:d>
                  </m:oMath>
                </a14:m>
                <a:endParaRPr lang="en-US" sz="2000" dirty="0"/>
              </a:p>
            </p:txBody>
          </p:sp>
        </mc:Choice>
        <mc:Fallback xmlns="">
          <p:sp>
            <p:nvSpPr>
              <p:cNvPr id="3" name="Content Placeholder 2">
                <a:extLst>
                  <a:ext uri="{FF2B5EF4-FFF2-40B4-BE49-F238E27FC236}">
                    <a16:creationId xmlns:a16="http://schemas.microsoft.com/office/drawing/2014/main" id="{0F6259A8-1CC7-473D-AAD4-98891A40CDDB}"/>
                  </a:ext>
                </a:extLst>
              </p:cNvPr>
              <p:cNvSpPr>
                <a:spLocks noGrp="1" noRot="1" noChangeAspect="1" noMove="1" noResize="1" noEditPoints="1" noAdjustHandles="1" noChangeArrowheads="1" noChangeShapeType="1" noTextEdit="1"/>
              </p:cNvSpPr>
              <p:nvPr>
                <p:ph idx="1"/>
              </p:nvPr>
            </p:nvSpPr>
            <p:spPr>
              <a:xfrm>
                <a:off x="838200" y="1435261"/>
                <a:ext cx="10515600" cy="4741702"/>
              </a:xfrm>
              <a:blipFill>
                <a:blip r:embed="rId3"/>
                <a:stretch>
                  <a:fillRect l="-522" t="-1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6AC302-B4CE-4BD0-93AB-335F82F4DE7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17</a:t>
            </a:fld>
            <a:endParaRPr lang="en-US" dirty="0">
              <a:solidFill>
                <a:schemeClr val="bg1"/>
              </a:solidFill>
            </a:endParaRPr>
          </a:p>
        </p:txBody>
      </p:sp>
    </p:spTree>
    <p:extLst>
      <p:ext uri="{BB962C8B-B14F-4D97-AF65-F5344CB8AC3E}">
        <p14:creationId xmlns:p14="http://schemas.microsoft.com/office/powerpoint/2010/main" val="125644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A2D2-99AC-498B-A877-4B15A0DC4E52}"/>
              </a:ext>
            </a:extLst>
          </p:cNvPr>
          <p:cNvSpPr>
            <a:spLocks noGrp="1"/>
          </p:cNvSpPr>
          <p:nvPr>
            <p:ph type="title"/>
          </p:nvPr>
        </p:nvSpPr>
        <p:spPr>
          <a:xfrm>
            <a:off x="906085" y="30152"/>
            <a:ext cx="10515600" cy="699746"/>
          </a:xfrm>
        </p:spPr>
        <p:txBody>
          <a:bodyPr/>
          <a:lstStyle/>
          <a:p>
            <a:pPr algn="ctr"/>
            <a:r>
              <a:rPr lang="en-US" dirty="0"/>
              <a:t>Training Framework</a:t>
            </a:r>
          </a:p>
        </p:txBody>
      </p:sp>
      <p:sp>
        <p:nvSpPr>
          <p:cNvPr id="4" name="Slide Number Placeholder 3">
            <a:extLst>
              <a:ext uri="{FF2B5EF4-FFF2-40B4-BE49-F238E27FC236}">
                <a16:creationId xmlns:a16="http://schemas.microsoft.com/office/drawing/2014/main" id="{64A7959E-AD83-47AA-8746-4692CBB9A527}"/>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18</a:t>
            </a:fld>
            <a:endParaRPr lang="en-US" dirty="0">
              <a:solidFill>
                <a:schemeClr val="bg1"/>
              </a:solidFill>
            </a:endParaRPr>
          </a:p>
        </p:txBody>
      </p:sp>
      <p:pic>
        <p:nvPicPr>
          <p:cNvPr id="10" name="Picture 9">
            <a:extLst>
              <a:ext uri="{FF2B5EF4-FFF2-40B4-BE49-F238E27FC236}">
                <a16:creationId xmlns:a16="http://schemas.microsoft.com/office/drawing/2014/main" id="{57573E7C-BD36-42B2-8B19-1257D77525D4}"/>
              </a:ext>
            </a:extLst>
          </p:cNvPr>
          <p:cNvPicPr>
            <a:picLocks noChangeAspect="1"/>
          </p:cNvPicPr>
          <p:nvPr/>
        </p:nvPicPr>
        <p:blipFill>
          <a:blip r:embed="rId3"/>
          <a:stretch>
            <a:fillRect/>
          </a:stretch>
        </p:blipFill>
        <p:spPr>
          <a:xfrm>
            <a:off x="1094173" y="646169"/>
            <a:ext cx="10139423" cy="5565662"/>
          </a:xfrm>
          <a:prstGeom prst="rect">
            <a:avLst/>
          </a:prstGeom>
        </p:spPr>
      </p:pic>
    </p:spTree>
    <p:extLst>
      <p:ext uri="{BB962C8B-B14F-4D97-AF65-F5344CB8AC3E}">
        <p14:creationId xmlns:p14="http://schemas.microsoft.com/office/powerpoint/2010/main" val="2323888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B23ED732-87FD-419C-8B8B-C9972CEE36F9}"/>
              </a:ext>
            </a:extLst>
          </p:cNvPr>
          <p:cNvSpPr/>
          <p:nvPr/>
        </p:nvSpPr>
        <p:spPr>
          <a:xfrm>
            <a:off x="4155897" y="1111965"/>
            <a:ext cx="5620063" cy="4807269"/>
          </a:xfrm>
          <a:prstGeom prst="ellipse">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367641-0399-4512-A115-EB1BEFCC59EB}"/>
              </a:ext>
            </a:extLst>
          </p:cNvPr>
          <p:cNvSpPr>
            <a:spLocks noGrp="1"/>
          </p:cNvSpPr>
          <p:nvPr>
            <p:ph type="title"/>
          </p:nvPr>
        </p:nvSpPr>
        <p:spPr>
          <a:xfrm>
            <a:off x="838200" y="122592"/>
            <a:ext cx="10515600" cy="709135"/>
          </a:xfrm>
        </p:spPr>
        <p:txBody>
          <a:bodyPr/>
          <a:lstStyle/>
          <a:p>
            <a:pPr algn="ctr"/>
            <a:r>
              <a:rPr lang="en-US" dirty="0"/>
              <a:t>Graph Convolution</a:t>
            </a:r>
          </a:p>
        </p:txBody>
      </p:sp>
      <p:sp>
        <p:nvSpPr>
          <p:cNvPr id="4" name="Slide Number Placeholder 3">
            <a:extLst>
              <a:ext uri="{FF2B5EF4-FFF2-40B4-BE49-F238E27FC236}">
                <a16:creationId xmlns:a16="http://schemas.microsoft.com/office/drawing/2014/main" id="{BC6B4032-69B5-4817-A8DA-C0B08C2CB728}"/>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19</a:t>
            </a:fld>
            <a:endParaRPr lang="en-US" dirty="0">
              <a:solidFill>
                <a:schemeClr val="bg1"/>
              </a:solidFill>
            </a:endParaRPr>
          </a:p>
        </p:txBody>
      </p:sp>
      <p:grpSp>
        <p:nvGrpSpPr>
          <p:cNvPr id="6" name="Group 5">
            <a:extLst>
              <a:ext uri="{FF2B5EF4-FFF2-40B4-BE49-F238E27FC236}">
                <a16:creationId xmlns:a16="http://schemas.microsoft.com/office/drawing/2014/main" id="{B2AE77ED-EC52-4426-AFE4-FE185325FC97}"/>
              </a:ext>
            </a:extLst>
          </p:cNvPr>
          <p:cNvGrpSpPr/>
          <p:nvPr/>
        </p:nvGrpSpPr>
        <p:grpSpPr>
          <a:xfrm>
            <a:off x="4238235" y="1257392"/>
            <a:ext cx="7698234" cy="4661842"/>
            <a:chOff x="1599675" y="1250698"/>
            <a:chExt cx="7698234" cy="4661842"/>
          </a:xfrm>
        </p:grpSpPr>
        <p:sp>
          <p:nvSpPr>
            <p:cNvPr id="8" name="Oval 7">
              <a:extLst>
                <a:ext uri="{FF2B5EF4-FFF2-40B4-BE49-F238E27FC236}">
                  <a16:creationId xmlns:a16="http://schemas.microsoft.com/office/drawing/2014/main" id="{1238E345-B1E1-48C6-A7C0-AD1B3E06B3D8}"/>
                </a:ext>
              </a:extLst>
            </p:cNvPr>
            <p:cNvSpPr/>
            <p:nvPr/>
          </p:nvSpPr>
          <p:spPr>
            <a:xfrm>
              <a:off x="3537527" y="2981224"/>
              <a:ext cx="1517075" cy="1200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408AFF-436C-4886-B852-C2C6AE9C18DA}"/>
                </a:ext>
              </a:extLst>
            </p:cNvPr>
            <p:cNvSpPr txBox="1"/>
            <p:nvPr/>
          </p:nvSpPr>
          <p:spPr>
            <a:xfrm>
              <a:off x="5163777" y="2943517"/>
              <a:ext cx="1039086" cy="646331"/>
            </a:xfrm>
            <a:prstGeom prst="rect">
              <a:avLst/>
            </a:prstGeom>
            <a:noFill/>
          </p:spPr>
          <p:txBody>
            <a:bodyPr wrap="square" rtlCol="0">
              <a:spAutoFit/>
            </a:bodyPr>
            <a:lstStyle/>
            <a:p>
              <a:r>
                <a:rPr lang="en-US" dirty="0"/>
                <a:t>Edge NN(msg)</a:t>
              </a:r>
            </a:p>
          </p:txBody>
        </p:sp>
        <p:sp>
          <p:nvSpPr>
            <p:cNvPr id="10" name="TextBox 9">
              <a:extLst>
                <a:ext uri="{FF2B5EF4-FFF2-40B4-BE49-F238E27FC236}">
                  <a16:creationId xmlns:a16="http://schemas.microsoft.com/office/drawing/2014/main" id="{4808AB23-55DE-4EFE-ABF5-25F5E11A37AB}"/>
                </a:ext>
              </a:extLst>
            </p:cNvPr>
            <p:cNvSpPr txBox="1"/>
            <p:nvPr/>
          </p:nvSpPr>
          <p:spPr>
            <a:xfrm>
              <a:off x="3346355" y="2200932"/>
              <a:ext cx="1039086" cy="646331"/>
            </a:xfrm>
            <a:prstGeom prst="rect">
              <a:avLst/>
            </a:prstGeom>
            <a:noFill/>
          </p:spPr>
          <p:txBody>
            <a:bodyPr wrap="square" rtlCol="0">
              <a:spAutoFit/>
            </a:bodyPr>
            <a:lstStyle/>
            <a:p>
              <a:r>
                <a:rPr lang="en-US" dirty="0"/>
                <a:t>Edge NN(msg)</a:t>
              </a:r>
            </a:p>
          </p:txBody>
        </p:sp>
        <p:sp>
          <p:nvSpPr>
            <p:cNvPr id="11" name="TextBox 10">
              <a:extLst>
                <a:ext uri="{FF2B5EF4-FFF2-40B4-BE49-F238E27FC236}">
                  <a16:creationId xmlns:a16="http://schemas.microsoft.com/office/drawing/2014/main" id="{9DEF086C-8382-4539-8EA4-05B03F5CFD59}"/>
                </a:ext>
              </a:extLst>
            </p:cNvPr>
            <p:cNvSpPr txBox="1"/>
            <p:nvPr/>
          </p:nvSpPr>
          <p:spPr>
            <a:xfrm>
              <a:off x="4314084" y="4219719"/>
              <a:ext cx="1039086" cy="646331"/>
            </a:xfrm>
            <a:prstGeom prst="rect">
              <a:avLst/>
            </a:prstGeom>
            <a:noFill/>
          </p:spPr>
          <p:txBody>
            <a:bodyPr wrap="square" rtlCol="0">
              <a:spAutoFit/>
            </a:bodyPr>
            <a:lstStyle/>
            <a:p>
              <a:r>
                <a:rPr lang="en-US" dirty="0"/>
                <a:t>Edge NN(msg)</a:t>
              </a:r>
            </a:p>
          </p:txBody>
        </p:sp>
        <p:sp>
          <p:nvSpPr>
            <p:cNvPr id="12" name="TextBox 11">
              <a:extLst>
                <a:ext uri="{FF2B5EF4-FFF2-40B4-BE49-F238E27FC236}">
                  <a16:creationId xmlns:a16="http://schemas.microsoft.com/office/drawing/2014/main" id="{B52EABF5-1E83-4F9B-BA8F-CAF1E7D13A83}"/>
                </a:ext>
              </a:extLst>
            </p:cNvPr>
            <p:cNvSpPr txBox="1"/>
            <p:nvPr/>
          </p:nvSpPr>
          <p:spPr>
            <a:xfrm>
              <a:off x="2583784" y="2865030"/>
              <a:ext cx="1039086" cy="646331"/>
            </a:xfrm>
            <a:prstGeom prst="rect">
              <a:avLst/>
            </a:prstGeom>
            <a:noFill/>
          </p:spPr>
          <p:txBody>
            <a:bodyPr wrap="square" rtlCol="0">
              <a:spAutoFit/>
            </a:bodyPr>
            <a:lstStyle/>
            <a:p>
              <a:r>
                <a:rPr lang="en-US" dirty="0"/>
                <a:t>Edge NN(msg)</a:t>
              </a:r>
            </a:p>
          </p:txBody>
        </p:sp>
        <p:sp>
          <p:nvSpPr>
            <p:cNvPr id="13" name="TextBox 12">
              <a:extLst>
                <a:ext uri="{FF2B5EF4-FFF2-40B4-BE49-F238E27FC236}">
                  <a16:creationId xmlns:a16="http://schemas.microsoft.com/office/drawing/2014/main" id="{D5239B38-A7D1-41A9-BED3-56937BBBD385}"/>
                </a:ext>
              </a:extLst>
            </p:cNvPr>
            <p:cNvSpPr txBox="1"/>
            <p:nvPr/>
          </p:nvSpPr>
          <p:spPr>
            <a:xfrm>
              <a:off x="4815608" y="2338251"/>
              <a:ext cx="1039086" cy="369332"/>
            </a:xfrm>
            <a:prstGeom prst="rect">
              <a:avLst/>
            </a:prstGeom>
            <a:solidFill>
              <a:schemeClr val="accent4">
                <a:lumMod val="40000"/>
                <a:lumOff val="60000"/>
              </a:schemeClr>
            </a:solidFill>
            <a:ln>
              <a:solidFill>
                <a:schemeClr val="tx1"/>
              </a:solidFill>
            </a:ln>
          </p:spPr>
          <p:txBody>
            <a:bodyPr wrap="square" rtlCol="0">
              <a:spAutoFit/>
            </a:bodyPr>
            <a:lstStyle/>
            <a:p>
              <a:r>
                <a:rPr lang="en-US" dirty="0"/>
                <a:t>Node NN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142B42-87C6-42EA-8006-9151B330C83B}"/>
                    </a:ext>
                  </a:extLst>
                </p:cNvPr>
                <p:cNvSpPr txBox="1"/>
                <p:nvPr/>
              </p:nvSpPr>
              <p:spPr>
                <a:xfrm>
                  <a:off x="3655436" y="3343566"/>
                  <a:ext cx="76633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solidFill>
                              <a:schemeClr val="bg1"/>
                            </a:solidFill>
                            <a:latin typeface="Cambria Math" panose="02040503050406030204" pitchFamily="18" charset="0"/>
                            <a:ea typeface="Cambria Math" panose="02040503050406030204" pitchFamily="18" charset="0"/>
                          </a:rPr>
                          <m:t>Σ</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𝑟𝑒𝑑𝑢𝑐𝑡𝑖𝑜𝑛</m:t>
                        </m:r>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E3FEA75F-793F-4559-B464-F344111A6D9D}"/>
                    </a:ext>
                  </a:extLst>
                </p:cNvPr>
                <p:cNvSpPr txBox="1">
                  <a:spLocks noRot="1" noChangeAspect="1" noMove="1" noResize="1" noEditPoints="1" noAdjustHandles="1" noChangeArrowheads="1" noChangeShapeType="1" noTextEdit="1"/>
                </p:cNvSpPr>
                <p:nvPr/>
              </p:nvSpPr>
              <p:spPr>
                <a:xfrm>
                  <a:off x="3655436" y="3343566"/>
                  <a:ext cx="766333" cy="276999"/>
                </a:xfrm>
                <a:prstGeom prst="rect">
                  <a:avLst/>
                </a:prstGeom>
                <a:blipFill>
                  <a:blip r:embed="rId3"/>
                  <a:stretch>
                    <a:fillRect l="-10317" t="-4444" r="-94444" b="-35556"/>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E78AB3A-3B02-4D71-B997-DA2E063B401E}"/>
                </a:ext>
              </a:extLst>
            </p:cNvPr>
            <p:cNvCxnSpPr>
              <a:cxnSpLocks/>
              <a:stCxn id="13" idx="3"/>
              <a:endCxn id="16" idx="1"/>
            </p:cNvCxnSpPr>
            <p:nvPr/>
          </p:nvCxnSpPr>
          <p:spPr>
            <a:xfrm flipV="1">
              <a:off x="5854694" y="2521934"/>
              <a:ext cx="430167" cy="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C078E1-C6BF-41E4-A826-7E31F6C88AAB}"/>
                </a:ext>
              </a:extLst>
            </p:cNvPr>
            <p:cNvSpPr txBox="1"/>
            <p:nvPr/>
          </p:nvSpPr>
          <p:spPr>
            <a:xfrm>
              <a:off x="6284861" y="2337268"/>
              <a:ext cx="2886300" cy="369332"/>
            </a:xfrm>
            <a:prstGeom prst="rect">
              <a:avLst/>
            </a:prstGeom>
            <a:solidFill>
              <a:schemeClr val="accent4">
                <a:lumMod val="40000"/>
                <a:lumOff val="60000"/>
              </a:schemeClr>
            </a:solidFill>
            <a:ln>
              <a:solidFill>
                <a:schemeClr val="tx1"/>
              </a:solidFill>
            </a:ln>
          </p:spPr>
          <p:txBody>
            <a:bodyPr wrap="square" rtlCol="0">
              <a:spAutoFit/>
            </a:bodyPr>
            <a:lstStyle/>
            <a:p>
              <a:r>
                <a:rPr lang="en-US" dirty="0"/>
                <a:t>Node target (one hot vector)</a:t>
              </a:r>
            </a:p>
          </p:txBody>
        </p:sp>
        <p:grpSp>
          <p:nvGrpSpPr>
            <p:cNvPr id="17" name="Group 16">
              <a:extLst>
                <a:ext uri="{FF2B5EF4-FFF2-40B4-BE49-F238E27FC236}">
                  <a16:creationId xmlns:a16="http://schemas.microsoft.com/office/drawing/2014/main" id="{B2618BF6-D390-40A0-B9F4-8554F4237A0F}"/>
                </a:ext>
              </a:extLst>
            </p:cNvPr>
            <p:cNvGrpSpPr/>
            <p:nvPr/>
          </p:nvGrpSpPr>
          <p:grpSpPr>
            <a:xfrm>
              <a:off x="1599675" y="3119799"/>
              <a:ext cx="960582" cy="923637"/>
              <a:chOff x="424873" y="3105834"/>
              <a:chExt cx="960582" cy="923637"/>
            </a:xfrm>
          </p:grpSpPr>
          <p:sp>
            <p:nvSpPr>
              <p:cNvPr id="33" name="Oval 32">
                <a:extLst>
                  <a:ext uri="{FF2B5EF4-FFF2-40B4-BE49-F238E27FC236}">
                    <a16:creationId xmlns:a16="http://schemas.microsoft.com/office/drawing/2014/main" id="{F425FB45-E0FD-4CBB-A450-442B81B1C9ED}"/>
                  </a:ext>
                </a:extLst>
              </p:cNvPr>
              <p:cNvSpPr/>
              <p:nvPr/>
            </p:nvSpPr>
            <p:spPr>
              <a:xfrm>
                <a:off x="424873" y="3105834"/>
                <a:ext cx="960582" cy="923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B46315-5284-404A-9D60-A35D63E3CFE1}"/>
                  </a:ext>
                </a:extLst>
              </p:cNvPr>
              <p:cNvSpPr txBox="1"/>
              <p:nvPr/>
            </p:nvSpPr>
            <p:spPr>
              <a:xfrm>
                <a:off x="586515" y="3336808"/>
                <a:ext cx="681031" cy="369332"/>
              </a:xfrm>
              <a:prstGeom prst="rect">
                <a:avLst/>
              </a:prstGeom>
              <a:noFill/>
            </p:spPr>
            <p:txBody>
              <a:bodyPr wrap="square" rtlCol="0">
                <a:spAutoFit/>
              </a:bodyPr>
              <a:lstStyle/>
              <a:p>
                <a:r>
                  <a:rPr lang="en-US" dirty="0">
                    <a:solidFill>
                      <a:schemeClr val="bg1"/>
                    </a:solidFill>
                  </a:rPr>
                  <a:t>msg</a:t>
                </a:r>
              </a:p>
            </p:txBody>
          </p:sp>
        </p:grpSp>
        <p:grpSp>
          <p:nvGrpSpPr>
            <p:cNvPr id="18" name="Group 17">
              <a:extLst>
                <a:ext uri="{FF2B5EF4-FFF2-40B4-BE49-F238E27FC236}">
                  <a16:creationId xmlns:a16="http://schemas.microsoft.com/office/drawing/2014/main" id="{134B8AC5-628F-432C-95A2-F629AC7C787D}"/>
                </a:ext>
              </a:extLst>
            </p:cNvPr>
            <p:cNvGrpSpPr/>
            <p:nvPr/>
          </p:nvGrpSpPr>
          <p:grpSpPr>
            <a:xfrm>
              <a:off x="3815774" y="1250698"/>
              <a:ext cx="960582" cy="923637"/>
              <a:chOff x="3815774" y="1250698"/>
              <a:chExt cx="960582" cy="923637"/>
            </a:xfrm>
          </p:grpSpPr>
          <p:sp>
            <p:nvSpPr>
              <p:cNvPr id="31" name="Oval 30">
                <a:extLst>
                  <a:ext uri="{FF2B5EF4-FFF2-40B4-BE49-F238E27FC236}">
                    <a16:creationId xmlns:a16="http://schemas.microsoft.com/office/drawing/2014/main" id="{BED1B28C-5865-4852-AB36-181BCDEEB369}"/>
                  </a:ext>
                </a:extLst>
              </p:cNvPr>
              <p:cNvSpPr/>
              <p:nvPr/>
            </p:nvSpPr>
            <p:spPr>
              <a:xfrm>
                <a:off x="3815774" y="1250698"/>
                <a:ext cx="960582" cy="923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D22CA5E-A991-4256-B43E-C8AECFD90320}"/>
                  </a:ext>
                </a:extLst>
              </p:cNvPr>
              <p:cNvSpPr txBox="1"/>
              <p:nvPr/>
            </p:nvSpPr>
            <p:spPr>
              <a:xfrm>
                <a:off x="4015516" y="1445808"/>
                <a:ext cx="601751" cy="369332"/>
              </a:xfrm>
              <a:prstGeom prst="rect">
                <a:avLst/>
              </a:prstGeom>
              <a:noFill/>
            </p:spPr>
            <p:txBody>
              <a:bodyPr wrap="square" rtlCol="0">
                <a:spAutoFit/>
              </a:bodyPr>
              <a:lstStyle/>
              <a:p>
                <a:r>
                  <a:rPr lang="en-US" dirty="0">
                    <a:solidFill>
                      <a:schemeClr val="bg1"/>
                    </a:solidFill>
                  </a:rPr>
                  <a:t>msg</a:t>
                </a:r>
              </a:p>
            </p:txBody>
          </p:sp>
        </p:grpSp>
        <p:grpSp>
          <p:nvGrpSpPr>
            <p:cNvPr id="19" name="Group 18">
              <a:extLst>
                <a:ext uri="{FF2B5EF4-FFF2-40B4-BE49-F238E27FC236}">
                  <a16:creationId xmlns:a16="http://schemas.microsoft.com/office/drawing/2014/main" id="{01910B67-345F-47C4-A538-291BD328864A}"/>
                </a:ext>
              </a:extLst>
            </p:cNvPr>
            <p:cNvGrpSpPr/>
            <p:nvPr/>
          </p:nvGrpSpPr>
          <p:grpSpPr>
            <a:xfrm>
              <a:off x="3815773" y="4988903"/>
              <a:ext cx="960582" cy="923637"/>
              <a:chOff x="3815773" y="5128181"/>
              <a:chExt cx="960582" cy="923637"/>
            </a:xfrm>
          </p:grpSpPr>
          <p:sp>
            <p:nvSpPr>
              <p:cNvPr id="29" name="Oval 28">
                <a:extLst>
                  <a:ext uri="{FF2B5EF4-FFF2-40B4-BE49-F238E27FC236}">
                    <a16:creationId xmlns:a16="http://schemas.microsoft.com/office/drawing/2014/main" id="{B28B5CB9-2918-410C-920A-4F51F7DF5C26}"/>
                  </a:ext>
                </a:extLst>
              </p:cNvPr>
              <p:cNvSpPr/>
              <p:nvPr/>
            </p:nvSpPr>
            <p:spPr>
              <a:xfrm>
                <a:off x="3815773" y="5128181"/>
                <a:ext cx="960582" cy="923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064F152-53B4-4388-858E-DBEFE8E91D9D}"/>
                  </a:ext>
                </a:extLst>
              </p:cNvPr>
              <p:cNvSpPr txBox="1"/>
              <p:nvPr/>
            </p:nvSpPr>
            <p:spPr>
              <a:xfrm>
                <a:off x="4010904" y="5368363"/>
                <a:ext cx="606360" cy="369332"/>
              </a:xfrm>
              <a:prstGeom prst="rect">
                <a:avLst/>
              </a:prstGeom>
              <a:noFill/>
            </p:spPr>
            <p:txBody>
              <a:bodyPr wrap="square" rtlCol="0">
                <a:spAutoFit/>
              </a:bodyPr>
              <a:lstStyle/>
              <a:p>
                <a:r>
                  <a:rPr lang="en-US" dirty="0">
                    <a:solidFill>
                      <a:schemeClr val="bg1"/>
                    </a:solidFill>
                  </a:rPr>
                  <a:t>msg</a:t>
                </a:r>
              </a:p>
            </p:txBody>
          </p:sp>
        </p:grpSp>
        <p:grpSp>
          <p:nvGrpSpPr>
            <p:cNvPr id="20" name="Group 19">
              <a:extLst>
                <a:ext uri="{FF2B5EF4-FFF2-40B4-BE49-F238E27FC236}">
                  <a16:creationId xmlns:a16="http://schemas.microsoft.com/office/drawing/2014/main" id="{9AE9D639-79C9-457A-94AA-09BC8667FF7A}"/>
                </a:ext>
              </a:extLst>
            </p:cNvPr>
            <p:cNvGrpSpPr/>
            <p:nvPr/>
          </p:nvGrpSpPr>
          <p:grpSpPr>
            <a:xfrm>
              <a:off x="6176818" y="3119798"/>
              <a:ext cx="960582" cy="923637"/>
              <a:chOff x="7137400" y="3119800"/>
              <a:chExt cx="960582" cy="923637"/>
            </a:xfrm>
          </p:grpSpPr>
          <p:sp>
            <p:nvSpPr>
              <p:cNvPr id="27" name="Oval 26">
                <a:extLst>
                  <a:ext uri="{FF2B5EF4-FFF2-40B4-BE49-F238E27FC236}">
                    <a16:creationId xmlns:a16="http://schemas.microsoft.com/office/drawing/2014/main" id="{6AF7F50E-953F-4AF2-8F1A-DC4ED02EE9AE}"/>
                  </a:ext>
                </a:extLst>
              </p:cNvPr>
              <p:cNvSpPr/>
              <p:nvPr/>
            </p:nvSpPr>
            <p:spPr>
              <a:xfrm>
                <a:off x="7137400" y="3119800"/>
                <a:ext cx="960582" cy="923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7DCE047-3FB7-4C98-9917-544860A85C86}"/>
                  </a:ext>
                </a:extLst>
              </p:cNvPr>
              <p:cNvSpPr txBox="1"/>
              <p:nvPr/>
            </p:nvSpPr>
            <p:spPr>
              <a:xfrm>
                <a:off x="7354742" y="3357704"/>
                <a:ext cx="630414" cy="369332"/>
              </a:xfrm>
              <a:prstGeom prst="rect">
                <a:avLst/>
              </a:prstGeom>
              <a:noFill/>
            </p:spPr>
            <p:txBody>
              <a:bodyPr wrap="square" rtlCol="0">
                <a:spAutoFit/>
              </a:bodyPr>
              <a:lstStyle/>
              <a:p>
                <a:r>
                  <a:rPr lang="en-US" dirty="0">
                    <a:solidFill>
                      <a:schemeClr val="bg1"/>
                    </a:solidFill>
                  </a:rPr>
                  <a:t>msg</a:t>
                </a:r>
              </a:p>
            </p:txBody>
          </p:sp>
        </p:grpSp>
        <p:cxnSp>
          <p:nvCxnSpPr>
            <p:cNvPr id="21" name="Straight Arrow Connector 20">
              <a:extLst>
                <a:ext uri="{FF2B5EF4-FFF2-40B4-BE49-F238E27FC236}">
                  <a16:creationId xmlns:a16="http://schemas.microsoft.com/office/drawing/2014/main" id="{B8839E5A-40F5-4540-AD83-0ACCC421B18A}"/>
                </a:ext>
              </a:extLst>
            </p:cNvPr>
            <p:cNvCxnSpPr>
              <a:stCxn id="13" idx="2"/>
              <a:endCxn id="8" idx="7"/>
            </p:cNvCxnSpPr>
            <p:nvPr/>
          </p:nvCxnSpPr>
          <p:spPr>
            <a:xfrm flipH="1">
              <a:off x="4832432" y="2707583"/>
              <a:ext cx="502719" cy="44949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41342D-4118-494D-B892-E081B708D6C2}"/>
                </a:ext>
              </a:extLst>
            </p:cNvPr>
            <p:cNvCxnSpPr>
              <a:cxnSpLocks/>
              <a:stCxn id="8" idx="2"/>
              <a:endCxn id="33" idx="6"/>
            </p:cNvCxnSpPr>
            <p:nvPr/>
          </p:nvCxnSpPr>
          <p:spPr>
            <a:xfrm flipH="1" flipV="1">
              <a:off x="2560257" y="3581618"/>
              <a:ext cx="977270" cy="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671273-53EA-42BF-BDA1-3C350BFE4EE5}"/>
                </a:ext>
              </a:extLst>
            </p:cNvPr>
            <p:cNvCxnSpPr>
              <a:cxnSpLocks/>
              <a:stCxn id="29" idx="0"/>
              <a:endCxn id="8" idx="4"/>
            </p:cNvCxnSpPr>
            <p:nvPr/>
          </p:nvCxnSpPr>
          <p:spPr>
            <a:xfrm flipV="1">
              <a:off x="4296064" y="4182014"/>
              <a:ext cx="1" cy="80688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15E1146-E186-4D6D-A7B3-FBFEF461CF20}"/>
                </a:ext>
              </a:extLst>
            </p:cNvPr>
            <p:cNvCxnSpPr>
              <a:cxnSpLocks/>
              <a:stCxn id="27" idx="2"/>
              <a:endCxn id="8" idx="6"/>
            </p:cNvCxnSpPr>
            <p:nvPr/>
          </p:nvCxnSpPr>
          <p:spPr>
            <a:xfrm flipH="1">
              <a:off x="5054602" y="3581617"/>
              <a:ext cx="1122216" cy="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5254B3-5020-420A-80CB-239B87AC234F}"/>
                </a:ext>
              </a:extLst>
            </p:cNvPr>
            <p:cNvCxnSpPr>
              <a:cxnSpLocks/>
              <a:stCxn id="8" idx="0"/>
              <a:endCxn id="31" idx="4"/>
            </p:cNvCxnSpPr>
            <p:nvPr/>
          </p:nvCxnSpPr>
          <p:spPr>
            <a:xfrm flipV="1">
              <a:off x="4296065" y="2174335"/>
              <a:ext cx="0" cy="80688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EF5E91D-3407-4B4A-A0D6-9E74DB99B155}"/>
                </a:ext>
              </a:extLst>
            </p:cNvPr>
            <p:cNvSpPr/>
            <p:nvPr/>
          </p:nvSpPr>
          <p:spPr>
            <a:xfrm>
              <a:off x="4723257" y="2107189"/>
              <a:ext cx="4574652" cy="7890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F9D61F3D-4FED-453C-9A7B-D458DD9A8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17" y="1570459"/>
            <a:ext cx="3507740" cy="3507740"/>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71FE89D2-AED4-4623-B761-EDFC626EDFCC}"/>
              </a:ext>
            </a:extLst>
          </p:cNvPr>
          <p:cNvSpPr/>
          <p:nvPr/>
        </p:nvSpPr>
        <p:spPr>
          <a:xfrm>
            <a:off x="2314937" y="2528628"/>
            <a:ext cx="491566" cy="635142"/>
          </a:xfrm>
          <a:prstGeom prst="ellipse">
            <a:avLst/>
          </a:pr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Curved 36">
            <a:extLst>
              <a:ext uri="{FF2B5EF4-FFF2-40B4-BE49-F238E27FC236}">
                <a16:creationId xmlns:a16="http://schemas.microsoft.com/office/drawing/2014/main" id="{B49BA903-CA2E-46FA-955B-8B9CE685178D}"/>
              </a:ext>
            </a:extLst>
          </p:cNvPr>
          <p:cNvCxnSpPr>
            <a:cxnSpLocks/>
            <a:stCxn id="35" idx="0"/>
          </p:cNvCxnSpPr>
          <p:nvPr/>
        </p:nvCxnSpPr>
        <p:spPr>
          <a:xfrm rot="5400000" flipH="1" flipV="1">
            <a:off x="3448105" y="683075"/>
            <a:ext cx="958169" cy="2732939"/>
          </a:xfrm>
          <a:prstGeom prst="curvedConnector2">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34C1862-DE24-4616-A807-5C24C3346BE1}"/>
              </a:ext>
            </a:extLst>
          </p:cNvPr>
          <p:cNvSpPr txBox="1"/>
          <p:nvPr/>
        </p:nvSpPr>
        <p:spPr>
          <a:xfrm>
            <a:off x="954679" y="5097279"/>
            <a:ext cx="1990846" cy="646331"/>
          </a:xfrm>
          <a:prstGeom prst="rect">
            <a:avLst/>
          </a:prstGeom>
          <a:noFill/>
        </p:spPr>
        <p:txBody>
          <a:bodyPr wrap="square" rtlCol="0">
            <a:spAutoFit/>
          </a:bodyPr>
          <a:lstStyle/>
          <a:p>
            <a:pPr algn="ctr"/>
            <a:r>
              <a:rPr lang="en-US" dirty="0"/>
              <a:t>Grid lattice graph topology</a:t>
            </a:r>
          </a:p>
        </p:txBody>
      </p:sp>
      <p:sp>
        <p:nvSpPr>
          <p:cNvPr id="50" name="TextBox 49">
            <a:extLst>
              <a:ext uri="{FF2B5EF4-FFF2-40B4-BE49-F238E27FC236}">
                <a16:creationId xmlns:a16="http://schemas.microsoft.com/office/drawing/2014/main" id="{BFB105F1-5B3C-4220-AD8B-8979256C17F9}"/>
              </a:ext>
            </a:extLst>
          </p:cNvPr>
          <p:cNvSpPr txBox="1"/>
          <p:nvPr/>
        </p:nvSpPr>
        <p:spPr>
          <a:xfrm>
            <a:off x="3858302" y="1182275"/>
            <a:ext cx="1990846" cy="369332"/>
          </a:xfrm>
          <a:prstGeom prst="rect">
            <a:avLst/>
          </a:prstGeom>
          <a:noFill/>
        </p:spPr>
        <p:txBody>
          <a:bodyPr wrap="square" rtlCol="0">
            <a:spAutoFit/>
          </a:bodyPr>
          <a:lstStyle/>
          <a:p>
            <a:pPr algn="ctr"/>
            <a:r>
              <a:rPr lang="en-US" dirty="0"/>
              <a:t>At each node</a:t>
            </a:r>
          </a:p>
        </p:txBody>
      </p:sp>
    </p:spTree>
    <p:extLst>
      <p:ext uri="{BB962C8B-B14F-4D97-AF65-F5344CB8AC3E}">
        <p14:creationId xmlns:p14="http://schemas.microsoft.com/office/powerpoint/2010/main" val="89599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CCA4-219D-4F4E-80D2-695354A78AAF}"/>
              </a:ext>
            </a:extLst>
          </p:cNvPr>
          <p:cNvSpPr>
            <a:spLocks noGrp="1"/>
          </p:cNvSpPr>
          <p:nvPr>
            <p:ph type="title"/>
          </p:nvPr>
        </p:nvSpPr>
        <p:spPr>
          <a:xfrm>
            <a:off x="838200" y="365125"/>
            <a:ext cx="10515600" cy="755015"/>
          </a:xfrm>
        </p:spPr>
        <p:txBody>
          <a:bodyPr/>
          <a:lstStyle/>
          <a:p>
            <a:pPr algn="ctr"/>
            <a:r>
              <a:rPr lang="en-US" dirty="0"/>
              <a:t>Outline </a:t>
            </a:r>
          </a:p>
        </p:txBody>
      </p:sp>
      <p:sp>
        <p:nvSpPr>
          <p:cNvPr id="3" name="Content Placeholder 2">
            <a:extLst>
              <a:ext uri="{FF2B5EF4-FFF2-40B4-BE49-F238E27FC236}">
                <a16:creationId xmlns:a16="http://schemas.microsoft.com/office/drawing/2014/main" id="{67D4B29E-7C2C-4D17-9C07-A61E5F89CA18}"/>
              </a:ext>
            </a:extLst>
          </p:cNvPr>
          <p:cNvSpPr>
            <a:spLocks noGrp="1"/>
          </p:cNvSpPr>
          <p:nvPr>
            <p:ph idx="1"/>
          </p:nvPr>
        </p:nvSpPr>
        <p:spPr>
          <a:xfrm>
            <a:off x="838200" y="1460500"/>
            <a:ext cx="10515600" cy="4351338"/>
          </a:xfrm>
        </p:spPr>
        <p:txBody>
          <a:bodyPr>
            <a:normAutofit/>
          </a:bodyPr>
          <a:lstStyle/>
          <a:p>
            <a:r>
              <a:rPr lang="en-US" sz="2000" dirty="0"/>
              <a:t>Introduction</a:t>
            </a:r>
          </a:p>
          <a:p>
            <a:pPr lvl="1"/>
            <a:r>
              <a:rPr lang="en-US" sz="2000" dirty="0"/>
              <a:t>Multimodal information fusion – Data level, Feature level and Decision level</a:t>
            </a:r>
          </a:p>
          <a:p>
            <a:pPr lvl="1"/>
            <a:r>
              <a:rPr lang="en-US" sz="2000" dirty="0"/>
              <a:t>Multimodal decision level information fusion – Representation, Event, Goal based</a:t>
            </a:r>
          </a:p>
          <a:p>
            <a:pPr lvl="1"/>
            <a:r>
              <a:rPr lang="en-US" sz="2000" dirty="0"/>
              <a:t>Summary of my previous works</a:t>
            </a:r>
          </a:p>
          <a:p>
            <a:pPr lvl="1"/>
            <a:r>
              <a:rPr lang="en-US" sz="2000" dirty="0"/>
              <a:t>Vision and Language information fusion – Why and how</a:t>
            </a:r>
          </a:p>
          <a:p>
            <a:r>
              <a:rPr lang="en-US" sz="2000" dirty="0"/>
              <a:t>Vision Language Navigation</a:t>
            </a:r>
          </a:p>
          <a:p>
            <a:pPr lvl="1"/>
            <a:r>
              <a:rPr lang="en-US" sz="2000" dirty="0"/>
              <a:t>Existing frameworks</a:t>
            </a:r>
          </a:p>
          <a:p>
            <a:pPr lvl="1"/>
            <a:r>
              <a:rPr lang="en-US" sz="2000" dirty="0"/>
              <a:t>MOVILAN – A modular framework for vision language instruction following</a:t>
            </a:r>
          </a:p>
          <a:p>
            <a:pPr lvl="1"/>
            <a:r>
              <a:rPr lang="en-US" sz="2000" dirty="0"/>
              <a:t>Modules- </a:t>
            </a:r>
            <a:r>
              <a:rPr lang="en-US" sz="2000" i="1" dirty="0"/>
              <a:t>Mapping, Language Understanding, Cross modal grounding, Disambiguation, Planning</a:t>
            </a:r>
          </a:p>
          <a:p>
            <a:r>
              <a:rPr lang="en-US" sz="2000" dirty="0"/>
              <a:t>Future work </a:t>
            </a:r>
          </a:p>
          <a:p>
            <a:r>
              <a:rPr lang="en-US" sz="2000" dirty="0"/>
              <a:t>Discussion</a:t>
            </a:r>
          </a:p>
          <a:p>
            <a:pPr lvl="1"/>
            <a:endParaRPr lang="en-US" sz="1600" i="1" dirty="0"/>
          </a:p>
          <a:p>
            <a:pPr lvl="2"/>
            <a:endParaRPr lang="en-US" sz="1600" dirty="0"/>
          </a:p>
          <a:p>
            <a:endParaRPr lang="en-US" dirty="0"/>
          </a:p>
          <a:p>
            <a:pPr lvl="1"/>
            <a:endParaRPr lang="en-US" dirty="0"/>
          </a:p>
        </p:txBody>
      </p:sp>
      <p:sp>
        <p:nvSpPr>
          <p:cNvPr id="4" name="Slide Number Placeholder 3">
            <a:extLst>
              <a:ext uri="{FF2B5EF4-FFF2-40B4-BE49-F238E27FC236}">
                <a16:creationId xmlns:a16="http://schemas.microsoft.com/office/drawing/2014/main" id="{364E159F-E428-42BD-9EF6-60FE0F5F515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a:t>
            </a:fld>
            <a:endParaRPr lang="en-US" dirty="0">
              <a:solidFill>
                <a:schemeClr val="bg1"/>
              </a:solidFill>
            </a:endParaRPr>
          </a:p>
        </p:txBody>
      </p:sp>
    </p:spTree>
    <p:extLst>
      <p:ext uri="{BB962C8B-B14F-4D97-AF65-F5344CB8AC3E}">
        <p14:creationId xmlns:p14="http://schemas.microsoft.com/office/powerpoint/2010/main" val="9735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124E-67A0-44BA-A42C-4B6B2655318C}"/>
              </a:ext>
            </a:extLst>
          </p:cNvPr>
          <p:cNvSpPr>
            <a:spLocks noGrp="1"/>
          </p:cNvSpPr>
          <p:nvPr>
            <p:ph type="title"/>
          </p:nvPr>
        </p:nvSpPr>
        <p:spPr>
          <a:xfrm>
            <a:off x="838200" y="365125"/>
            <a:ext cx="10515600" cy="746045"/>
          </a:xfrm>
        </p:spPr>
        <p:txBody>
          <a:bodyPr/>
          <a:lstStyle/>
          <a:p>
            <a:pPr algn="ctr"/>
            <a:r>
              <a:rPr lang="en-US" dirty="0"/>
              <a:t>Example Mapping technique (1/2)</a:t>
            </a:r>
          </a:p>
        </p:txBody>
      </p:sp>
      <p:sp>
        <p:nvSpPr>
          <p:cNvPr id="4" name="Slide Number Placeholder 3">
            <a:extLst>
              <a:ext uri="{FF2B5EF4-FFF2-40B4-BE49-F238E27FC236}">
                <a16:creationId xmlns:a16="http://schemas.microsoft.com/office/drawing/2014/main" id="{273CBE65-F0FE-4F52-BA84-64867DEF12C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20</a:t>
            </a:fld>
            <a:endParaRPr lang="en-US" dirty="0">
              <a:solidFill>
                <a:schemeClr val="bg1"/>
              </a:solidFill>
            </a:endParaRPr>
          </a:p>
        </p:txBody>
      </p:sp>
      <p:pic>
        <p:nvPicPr>
          <p:cNvPr id="6" name="Picture 5">
            <a:extLst>
              <a:ext uri="{FF2B5EF4-FFF2-40B4-BE49-F238E27FC236}">
                <a16:creationId xmlns:a16="http://schemas.microsoft.com/office/drawing/2014/main" id="{FD4A17F7-BD40-432C-A673-4E5C0218D3C0}"/>
              </a:ext>
            </a:extLst>
          </p:cNvPr>
          <p:cNvPicPr>
            <a:picLocks noChangeAspect="1"/>
          </p:cNvPicPr>
          <p:nvPr/>
        </p:nvPicPr>
        <p:blipFill>
          <a:blip r:embed="rId3"/>
          <a:stretch>
            <a:fillRect/>
          </a:stretch>
        </p:blipFill>
        <p:spPr>
          <a:xfrm>
            <a:off x="1794022" y="1111170"/>
            <a:ext cx="8603956" cy="4873570"/>
          </a:xfrm>
          <a:prstGeom prst="rect">
            <a:avLst/>
          </a:prstGeom>
        </p:spPr>
      </p:pic>
    </p:spTree>
    <p:extLst>
      <p:ext uri="{BB962C8B-B14F-4D97-AF65-F5344CB8AC3E}">
        <p14:creationId xmlns:p14="http://schemas.microsoft.com/office/powerpoint/2010/main" val="245977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124E-67A0-44BA-A42C-4B6B2655318C}"/>
              </a:ext>
            </a:extLst>
          </p:cNvPr>
          <p:cNvSpPr>
            <a:spLocks noGrp="1"/>
          </p:cNvSpPr>
          <p:nvPr>
            <p:ph type="title"/>
          </p:nvPr>
        </p:nvSpPr>
        <p:spPr>
          <a:xfrm>
            <a:off x="838200" y="365125"/>
            <a:ext cx="10515600" cy="746045"/>
          </a:xfrm>
        </p:spPr>
        <p:txBody>
          <a:bodyPr/>
          <a:lstStyle/>
          <a:p>
            <a:pPr algn="ctr"/>
            <a:r>
              <a:rPr lang="en-US" dirty="0"/>
              <a:t>Example Mapping technique (2/2)</a:t>
            </a:r>
          </a:p>
        </p:txBody>
      </p:sp>
      <p:sp>
        <p:nvSpPr>
          <p:cNvPr id="4" name="Slide Number Placeholder 3">
            <a:extLst>
              <a:ext uri="{FF2B5EF4-FFF2-40B4-BE49-F238E27FC236}">
                <a16:creationId xmlns:a16="http://schemas.microsoft.com/office/drawing/2014/main" id="{273CBE65-F0FE-4F52-BA84-64867DEF12C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21</a:t>
            </a:fld>
            <a:endParaRPr lang="en-US" dirty="0">
              <a:solidFill>
                <a:schemeClr val="bg1"/>
              </a:solidFill>
            </a:endParaRPr>
          </a:p>
        </p:txBody>
      </p:sp>
      <p:pic>
        <p:nvPicPr>
          <p:cNvPr id="5" name="Picture 4">
            <a:extLst>
              <a:ext uri="{FF2B5EF4-FFF2-40B4-BE49-F238E27FC236}">
                <a16:creationId xmlns:a16="http://schemas.microsoft.com/office/drawing/2014/main" id="{5BE5AD15-7AC6-4CF7-B25F-5115FC36FF4F}"/>
              </a:ext>
            </a:extLst>
          </p:cNvPr>
          <p:cNvPicPr>
            <a:picLocks noChangeAspect="1"/>
          </p:cNvPicPr>
          <p:nvPr/>
        </p:nvPicPr>
        <p:blipFill>
          <a:blip r:embed="rId3"/>
          <a:stretch>
            <a:fillRect/>
          </a:stretch>
        </p:blipFill>
        <p:spPr>
          <a:xfrm>
            <a:off x="1791147" y="1111170"/>
            <a:ext cx="8609706" cy="4876827"/>
          </a:xfrm>
          <a:prstGeom prst="rect">
            <a:avLst/>
          </a:prstGeom>
        </p:spPr>
      </p:pic>
    </p:spTree>
    <p:extLst>
      <p:ext uri="{BB962C8B-B14F-4D97-AF65-F5344CB8AC3E}">
        <p14:creationId xmlns:p14="http://schemas.microsoft.com/office/powerpoint/2010/main" val="87038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F7C87-08A8-4E6A-9C5C-D5B9285B8D9C}"/>
              </a:ext>
            </a:extLst>
          </p:cNvPr>
          <p:cNvSpPr>
            <a:spLocks noGrp="1"/>
          </p:cNvSpPr>
          <p:nvPr>
            <p:ph type="title"/>
          </p:nvPr>
        </p:nvSpPr>
        <p:spPr>
          <a:xfrm>
            <a:off x="838200" y="365126"/>
            <a:ext cx="10515600" cy="825500"/>
          </a:xfrm>
        </p:spPr>
        <p:txBody>
          <a:bodyPr/>
          <a:lstStyle/>
          <a:p>
            <a:pPr algn="ctr"/>
            <a:r>
              <a:rPr lang="en-US" dirty="0"/>
              <a:t>What grid wise filtering (GCN) does</a:t>
            </a:r>
          </a:p>
        </p:txBody>
      </p:sp>
      <p:sp>
        <p:nvSpPr>
          <p:cNvPr id="3" name="Content Placeholder 2">
            <a:extLst>
              <a:ext uri="{FF2B5EF4-FFF2-40B4-BE49-F238E27FC236}">
                <a16:creationId xmlns:a16="http://schemas.microsoft.com/office/drawing/2014/main" id="{5E6DE24E-5B47-44AA-A7D9-8656D99EECEF}"/>
              </a:ext>
            </a:extLst>
          </p:cNvPr>
          <p:cNvSpPr>
            <a:spLocks noGrp="1"/>
          </p:cNvSpPr>
          <p:nvPr>
            <p:ph idx="1"/>
          </p:nvPr>
        </p:nvSpPr>
        <p:spPr>
          <a:xfrm>
            <a:off x="838200" y="1501534"/>
            <a:ext cx="10515600" cy="4351338"/>
          </a:xfrm>
        </p:spPr>
        <p:txBody>
          <a:bodyPr>
            <a:normAutofit/>
          </a:bodyPr>
          <a:lstStyle/>
          <a:p>
            <a:r>
              <a:rPr lang="en-US" sz="2000" dirty="0"/>
              <a:t>After training on a set of rooms and different panorama images in different positions</a:t>
            </a:r>
          </a:p>
          <a:p>
            <a:endParaRPr lang="en-US" sz="2000" dirty="0"/>
          </a:p>
          <a:p>
            <a:r>
              <a:rPr lang="en-US" sz="2000" dirty="0"/>
              <a:t>The agent learns the general shape of any household object in BEV projection </a:t>
            </a:r>
          </a:p>
          <a:p>
            <a:endParaRPr lang="en-US" sz="2000" dirty="0"/>
          </a:p>
          <a:p>
            <a:r>
              <a:rPr lang="en-US" sz="2000" dirty="0"/>
              <a:t>Another vital transformation learned is the “Bounding box approximation”</a:t>
            </a:r>
          </a:p>
          <a:p>
            <a:pPr lvl="1"/>
            <a:endParaRPr lang="en-US" sz="2000" dirty="0"/>
          </a:p>
          <a:p>
            <a:pPr lvl="1"/>
            <a:r>
              <a:rPr lang="en-US" sz="2000" dirty="0"/>
              <a:t>The bounding box of the filtered projection can enhance trajectory planning</a:t>
            </a:r>
          </a:p>
          <a:p>
            <a:pPr lvl="1"/>
            <a:endParaRPr lang="en-US" sz="2000" dirty="0"/>
          </a:p>
          <a:p>
            <a:pPr lvl="1"/>
            <a:r>
              <a:rPr lang="en-US" sz="2000" dirty="0"/>
              <a:t>Provides alternate trajectories to navigate to every object for example a bed can be reached from 4 sides</a:t>
            </a:r>
          </a:p>
        </p:txBody>
      </p:sp>
      <p:sp>
        <p:nvSpPr>
          <p:cNvPr id="4" name="Slide Number Placeholder 3">
            <a:extLst>
              <a:ext uri="{FF2B5EF4-FFF2-40B4-BE49-F238E27FC236}">
                <a16:creationId xmlns:a16="http://schemas.microsoft.com/office/drawing/2014/main" id="{5EE7D3C1-A9A7-42C6-B846-025B3579A872}"/>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22</a:t>
            </a:fld>
            <a:endParaRPr lang="en-US" dirty="0">
              <a:solidFill>
                <a:schemeClr val="bg1"/>
              </a:solidFill>
            </a:endParaRPr>
          </a:p>
        </p:txBody>
      </p:sp>
    </p:spTree>
    <p:extLst>
      <p:ext uri="{BB962C8B-B14F-4D97-AF65-F5344CB8AC3E}">
        <p14:creationId xmlns:p14="http://schemas.microsoft.com/office/powerpoint/2010/main" val="398397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3D4F-C197-40A7-9164-015F636E8D6D}"/>
              </a:ext>
            </a:extLst>
          </p:cNvPr>
          <p:cNvSpPr>
            <a:spLocks noGrp="1"/>
          </p:cNvSpPr>
          <p:nvPr>
            <p:ph type="title"/>
          </p:nvPr>
        </p:nvSpPr>
        <p:spPr>
          <a:xfrm>
            <a:off x="838200" y="365125"/>
            <a:ext cx="10515600" cy="861791"/>
          </a:xfrm>
        </p:spPr>
        <p:txBody>
          <a:bodyPr/>
          <a:lstStyle/>
          <a:p>
            <a:pPr algn="ctr"/>
            <a:r>
              <a:rPr lang="en-US" dirty="0"/>
              <a:t>Language Understanding</a:t>
            </a:r>
          </a:p>
        </p:txBody>
      </p:sp>
      <p:sp>
        <p:nvSpPr>
          <p:cNvPr id="3" name="Content Placeholder 2">
            <a:extLst>
              <a:ext uri="{FF2B5EF4-FFF2-40B4-BE49-F238E27FC236}">
                <a16:creationId xmlns:a16="http://schemas.microsoft.com/office/drawing/2014/main" id="{86B2FDAC-1515-430C-8C15-B221D5999A20}"/>
              </a:ext>
            </a:extLst>
          </p:cNvPr>
          <p:cNvSpPr>
            <a:spLocks noGrp="1"/>
          </p:cNvSpPr>
          <p:nvPr>
            <p:ph idx="1"/>
          </p:nvPr>
        </p:nvSpPr>
        <p:spPr>
          <a:xfrm>
            <a:off x="838200" y="1562582"/>
            <a:ext cx="10515600" cy="4614381"/>
          </a:xfrm>
        </p:spPr>
        <p:txBody>
          <a:bodyPr>
            <a:normAutofit/>
          </a:bodyPr>
          <a:lstStyle/>
          <a:p>
            <a:r>
              <a:rPr lang="en-US" sz="2000" dirty="0"/>
              <a:t>We utilize a technique called </a:t>
            </a:r>
            <a:r>
              <a:rPr lang="en-US" sz="2000" b="1" dirty="0"/>
              <a:t>semantic slot filling </a:t>
            </a:r>
            <a:r>
              <a:rPr lang="en-US" sz="2000" dirty="0"/>
              <a:t>and use a pretrained model of </a:t>
            </a:r>
            <a:r>
              <a:rPr lang="en-US" sz="2000" b="1" dirty="0"/>
              <a:t>BERT</a:t>
            </a:r>
            <a:r>
              <a:rPr lang="en-US" sz="2000" dirty="0"/>
              <a:t>- (Bidirectional Encoder Representations from Transformers)</a:t>
            </a:r>
          </a:p>
          <a:p>
            <a:endParaRPr lang="en-US" sz="2000" dirty="0"/>
          </a:p>
          <a:p>
            <a:r>
              <a:rPr lang="en-US" sz="2000" dirty="0"/>
              <a:t>Semantic slot filing </a:t>
            </a:r>
          </a:p>
          <a:p>
            <a:endParaRPr lang="en-US" sz="2000" dirty="0"/>
          </a:p>
          <a:p>
            <a:pPr lvl="1"/>
            <a:r>
              <a:rPr lang="en-US" sz="2000" dirty="0"/>
              <a:t>Assigns a label to each word of a sentence according to its role towards describing task fulfillment </a:t>
            </a:r>
          </a:p>
          <a:p>
            <a:pPr lvl="1"/>
            <a:endParaRPr lang="en-US" sz="2000" dirty="0"/>
          </a:p>
          <a:p>
            <a:pPr lvl="1"/>
            <a:r>
              <a:rPr lang="en-US" sz="2000" dirty="0"/>
              <a:t>Popularly used in conversational AI assistants, e.g. Alexa</a:t>
            </a:r>
          </a:p>
          <a:p>
            <a:endParaRPr lang="en-US" sz="2000" dirty="0"/>
          </a:p>
          <a:p>
            <a:r>
              <a:rPr lang="en-US" sz="2000" dirty="0"/>
              <a:t>Intent Classification</a:t>
            </a:r>
          </a:p>
          <a:p>
            <a:pPr lvl="1"/>
            <a:endParaRPr lang="en-US" sz="1600" dirty="0"/>
          </a:p>
          <a:p>
            <a:pPr lvl="1"/>
            <a:r>
              <a:rPr lang="en-US" sz="2000" dirty="0"/>
              <a:t>Assigns a label to the entire sentence depending on the user task</a:t>
            </a:r>
          </a:p>
          <a:p>
            <a:pPr lvl="1"/>
            <a:endParaRPr lang="en-US" sz="2000" dirty="0"/>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9F8E426C-0AC1-42BF-81AE-3A4DFF50FF53}"/>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23</a:t>
            </a:fld>
            <a:endParaRPr lang="en-US" dirty="0">
              <a:solidFill>
                <a:schemeClr val="bg1"/>
              </a:solidFill>
            </a:endParaRPr>
          </a:p>
        </p:txBody>
      </p:sp>
    </p:spTree>
    <p:extLst>
      <p:ext uri="{BB962C8B-B14F-4D97-AF65-F5344CB8AC3E}">
        <p14:creationId xmlns:p14="http://schemas.microsoft.com/office/powerpoint/2010/main" val="40313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B2FED39-90BE-4804-84F1-2F08D4E26504}"/>
              </a:ext>
            </a:extLst>
          </p:cNvPr>
          <p:cNvGrpSpPr/>
          <p:nvPr/>
        </p:nvGrpSpPr>
        <p:grpSpPr>
          <a:xfrm>
            <a:off x="2186827" y="1464419"/>
            <a:ext cx="8218940" cy="3483749"/>
            <a:chOff x="1986530" y="1673425"/>
            <a:chExt cx="8218940" cy="3483749"/>
          </a:xfrm>
        </p:grpSpPr>
        <p:sp>
          <p:nvSpPr>
            <p:cNvPr id="4" name="TextBox 3">
              <a:extLst>
                <a:ext uri="{FF2B5EF4-FFF2-40B4-BE49-F238E27FC236}">
                  <a16:creationId xmlns:a16="http://schemas.microsoft.com/office/drawing/2014/main" id="{ED51CE7D-7152-49E3-A5B9-844AC3FD4028}"/>
                </a:ext>
              </a:extLst>
            </p:cNvPr>
            <p:cNvSpPr txBox="1"/>
            <p:nvPr/>
          </p:nvSpPr>
          <p:spPr>
            <a:xfrm>
              <a:off x="1986530" y="1673425"/>
              <a:ext cx="1258431"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Sentence</a:t>
              </a:r>
            </a:p>
          </p:txBody>
        </p:sp>
        <p:sp>
          <p:nvSpPr>
            <p:cNvPr id="5" name="TextBox 4">
              <a:extLst>
                <a:ext uri="{FF2B5EF4-FFF2-40B4-BE49-F238E27FC236}">
                  <a16:creationId xmlns:a16="http://schemas.microsoft.com/office/drawing/2014/main" id="{53EDAFB5-BAA1-4DB2-90A5-DAC9C4E8CE4D}"/>
                </a:ext>
              </a:extLst>
            </p:cNvPr>
            <p:cNvSpPr txBox="1"/>
            <p:nvPr/>
          </p:nvSpPr>
          <p:spPr>
            <a:xfrm>
              <a:off x="3578430" y="1673425"/>
              <a:ext cx="6121650" cy="369332"/>
            </a:xfrm>
            <a:prstGeom prst="rect">
              <a:avLst/>
            </a:prstGeom>
            <a:solidFill>
              <a:schemeClr val="accent1">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Carry the watch to the left side of the dresser facing the lamp</a:t>
              </a:r>
            </a:p>
          </p:txBody>
        </p:sp>
        <p:sp>
          <p:nvSpPr>
            <p:cNvPr id="6" name="TextBox 5">
              <a:extLst>
                <a:ext uri="{FF2B5EF4-FFF2-40B4-BE49-F238E27FC236}">
                  <a16:creationId xmlns:a16="http://schemas.microsoft.com/office/drawing/2014/main" id="{E2DB06BC-C79D-46FB-9043-E6F56E3E39E0}"/>
                </a:ext>
              </a:extLst>
            </p:cNvPr>
            <p:cNvSpPr txBox="1"/>
            <p:nvPr/>
          </p:nvSpPr>
          <p:spPr>
            <a:xfrm>
              <a:off x="1986530" y="2296605"/>
              <a:ext cx="1258431"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Intent</a:t>
              </a:r>
            </a:p>
          </p:txBody>
        </p:sp>
        <p:sp>
          <p:nvSpPr>
            <p:cNvPr id="7" name="TextBox 6">
              <a:extLst>
                <a:ext uri="{FF2B5EF4-FFF2-40B4-BE49-F238E27FC236}">
                  <a16:creationId xmlns:a16="http://schemas.microsoft.com/office/drawing/2014/main" id="{CA644F4B-7294-4878-8935-08A66CF2C4DD}"/>
                </a:ext>
              </a:extLst>
            </p:cNvPr>
            <p:cNvSpPr txBox="1"/>
            <p:nvPr/>
          </p:nvSpPr>
          <p:spPr>
            <a:xfrm>
              <a:off x="3578430" y="2296605"/>
              <a:ext cx="6121650" cy="369332"/>
            </a:xfrm>
            <a:prstGeom prst="rect">
              <a:avLst/>
            </a:prstGeom>
            <a:solidFill>
              <a:schemeClr val="accent1">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Manipulate and then navigate</a:t>
              </a:r>
            </a:p>
          </p:txBody>
        </p:sp>
        <p:sp>
          <p:nvSpPr>
            <p:cNvPr id="8" name="TextBox 7">
              <a:extLst>
                <a:ext uri="{FF2B5EF4-FFF2-40B4-BE49-F238E27FC236}">
                  <a16:creationId xmlns:a16="http://schemas.microsoft.com/office/drawing/2014/main" id="{1EA2A28E-AB80-43C5-BF6E-4F46D50CA3BB}"/>
                </a:ext>
              </a:extLst>
            </p:cNvPr>
            <p:cNvSpPr txBox="1"/>
            <p:nvPr/>
          </p:nvSpPr>
          <p:spPr>
            <a:xfrm>
              <a:off x="1986530" y="2919785"/>
              <a:ext cx="1258431"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Slot</a:t>
              </a:r>
            </a:p>
          </p:txBody>
        </p:sp>
        <p:sp>
          <p:nvSpPr>
            <p:cNvPr id="9" name="TextBox 8">
              <a:extLst>
                <a:ext uri="{FF2B5EF4-FFF2-40B4-BE49-F238E27FC236}">
                  <a16:creationId xmlns:a16="http://schemas.microsoft.com/office/drawing/2014/main" id="{C1793274-6DD2-4869-9360-BAD595E220E5}"/>
                </a:ext>
              </a:extLst>
            </p:cNvPr>
            <p:cNvSpPr txBox="1"/>
            <p:nvPr/>
          </p:nvSpPr>
          <p:spPr>
            <a:xfrm>
              <a:off x="3578430" y="2919785"/>
              <a:ext cx="1433495"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(manipulate)</a:t>
              </a:r>
            </a:p>
          </p:txBody>
        </p:sp>
        <p:sp>
          <p:nvSpPr>
            <p:cNvPr id="10" name="TextBox 9">
              <a:extLst>
                <a:ext uri="{FF2B5EF4-FFF2-40B4-BE49-F238E27FC236}">
                  <a16:creationId xmlns:a16="http://schemas.microsoft.com/office/drawing/2014/main" id="{72E30E9D-78A3-4804-B0AC-1AEDF467C1E0}"/>
                </a:ext>
              </a:extLst>
            </p:cNvPr>
            <p:cNvSpPr txBox="1"/>
            <p:nvPr/>
          </p:nvSpPr>
          <p:spPr>
            <a:xfrm>
              <a:off x="1986530" y="3542965"/>
              <a:ext cx="1258431" cy="369332"/>
            </a:xfrm>
            <a:prstGeom prst="rect">
              <a:avLst/>
            </a:prstGeom>
            <a:solidFill>
              <a:schemeClr val="accent2">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Utterance</a:t>
              </a:r>
            </a:p>
          </p:txBody>
        </p:sp>
        <p:sp>
          <p:nvSpPr>
            <p:cNvPr id="11" name="TextBox 10">
              <a:extLst>
                <a:ext uri="{FF2B5EF4-FFF2-40B4-BE49-F238E27FC236}">
                  <a16:creationId xmlns:a16="http://schemas.microsoft.com/office/drawing/2014/main" id="{388D6377-D174-4182-8177-358C7F67A0E3}"/>
                </a:ext>
              </a:extLst>
            </p:cNvPr>
            <p:cNvSpPr txBox="1"/>
            <p:nvPr/>
          </p:nvSpPr>
          <p:spPr>
            <a:xfrm>
              <a:off x="3942995" y="3542965"/>
              <a:ext cx="704365"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Carry</a:t>
              </a:r>
            </a:p>
          </p:txBody>
        </p:sp>
        <p:cxnSp>
          <p:nvCxnSpPr>
            <p:cNvPr id="26" name="Straight Arrow Connector 25">
              <a:extLst>
                <a:ext uri="{FF2B5EF4-FFF2-40B4-BE49-F238E27FC236}">
                  <a16:creationId xmlns:a16="http://schemas.microsoft.com/office/drawing/2014/main" id="{C2D84406-F96E-42EC-AE8D-EE444D59080B}"/>
                </a:ext>
              </a:extLst>
            </p:cNvPr>
            <p:cNvCxnSpPr>
              <a:stCxn id="11" idx="0"/>
              <a:endCxn id="9" idx="2"/>
            </p:cNvCxnSpPr>
            <p:nvPr/>
          </p:nvCxnSpPr>
          <p:spPr>
            <a:xfrm flipV="1">
              <a:off x="4295178" y="3289117"/>
              <a:ext cx="0" cy="253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AE03B76-E78E-42C0-B200-EEFC07833786}"/>
                </a:ext>
              </a:extLst>
            </p:cNvPr>
            <p:cNvSpPr txBox="1"/>
            <p:nvPr/>
          </p:nvSpPr>
          <p:spPr>
            <a:xfrm>
              <a:off x="5111395" y="2919785"/>
              <a:ext cx="1723350"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(target object)</a:t>
              </a:r>
            </a:p>
          </p:txBody>
        </p:sp>
        <p:sp>
          <p:nvSpPr>
            <p:cNvPr id="29" name="TextBox 28">
              <a:extLst>
                <a:ext uri="{FF2B5EF4-FFF2-40B4-BE49-F238E27FC236}">
                  <a16:creationId xmlns:a16="http://schemas.microsoft.com/office/drawing/2014/main" id="{1CD5A59A-CF29-4BA6-A4F1-991C62D780BC}"/>
                </a:ext>
              </a:extLst>
            </p:cNvPr>
            <p:cNvSpPr txBox="1"/>
            <p:nvPr/>
          </p:nvSpPr>
          <p:spPr>
            <a:xfrm>
              <a:off x="5262298" y="3548200"/>
              <a:ext cx="1421543"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Watch, lamp</a:t>
              </a:r>
            </a:p>
          </p:txBody>
        </p:sp>
        <p:cxnSp>
          <p:nvCxnSpPr>
            <p:cNvPr id="30" name="Straight Arrow Connector 29">
              <a:extLst>
                <a:ext uri="{FF2B5EF4-FFF2-40B4-BE49-F238E27FC236}">
                  <a16:creationId xmlns:a16="http://schemas.microsoft.com/office/drawing/2014/main" id="{436B93B7-EC5F-4399-81D0-B56FC5242B78}"/>
                </a:ext>
              </a:extLst>
            </p:cNvPr>
            <p:cNvCxnSpPr>
              <a:cxnSpLocks/>
              <a:stCxn id="29" idx="0"/>
              <a:endCxn id="28" idx="2"/>
            </p:cNvCxnSpPr>
            <p:nvPr/>
          </p:nvCxnSpPr>
          <p:spPr>
            <a:xfrm flipV="1">
              <a:off x="5973070" y="3289117"/>
              <a:ext cx="0" cy="2590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5B7BB8A-C707-43AC-9331-006C0D4FC12C}"/>
                </a:ext>
              </a:extLst>
            </p:cNvPr>
            <p:cNvSpPr txBox="1"/>
            <p:nvPr/>
          </p:nvSpPr>
          <p:spPr>
            <a:xfrm>
              <a:off x="6950975" y="2919785"/>
              <a:ext cx="1433495"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(directions)</a:t>
              </a:r>
            </a:p>
          </p:txBody>
        </p:sp>
        <p:sp>
          <p:nvSpPr>
            <p:cNvPr id="39" name="TextBox 38">
              <a:extLst>
                <a:ext uri="{FF2B5EF4-FFF2-40B4-BE49-F238E27FC236}">
                  <a16:creationId xmlns:a16="http://schemas.microsoft.com/office/drawing/2014/main" id="{2DD88E2E-BA6D-4949-858A-8D2097C09DDC}"/>
                </a:ext>
              </a:extLst>
            </p:cNvPr>
            <p:cNvSpPr txBox="1"/>
            <p:nvPr/>
          </p:nvSpPr>
          <p:spPr>
            <a:xfrm>
              <a:off x="7315540" y="3542965"/>
              <a:ext cx="704365"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left</a:t>
              </a:r>
            </a:p>
          </p:txBody>
        </p:sp>
        <p:cxnSp>
          <p:nvCxnSpPr>
            <p:cNvPr id="40" name="Straight Arrow Connector 39">
              <a:extLst>
                <a:ext uri="{FF2B5EF4-FFF2-40B4-BE49-F238E27FC236}">
                  <a16:creationId xmlns:a16="http://schemas.microsoft.com/office/drawing/2014/main" id="{22676EE3-82BB-4808-BE92-A70BB887DB78}"/>
                </a:ext>
              </a:extLst>
            </p:cNvPr>
            <p:cNvCxnSpPr>
              <a:stCxn id="39" idx="0"/>
              <a:endCxn id="38" idx="2"/>
            </p:cNvCxnSpPr>
            <p:nvPr/>
          </p:nvCxnSpPr>
          <p:spPr>
            <a:xfrm flipV="1">
              <a:off x="7667723" y="3289117"/>
              <a:ext cx="0" cy="253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DAEA54-E236-4906-A831-84B350CAF079}"/>
                </a:ext>
              </a:extLst>
            </p:cNvPr>
            <p:cNvSpPr txBox="1"/>
            <p:nvPr/>
          </p:nvSpPr>
          <p:spPr>
            <a:xfrm>
              <a:off x="8487517" y="2919785"/>
              <a:ext cx="1717953"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(relative object)</a:t>
              </a:r>
            </a:p>
          </p:txBody>
        </p:sp>
        <p:sp>
          <p:nvSpPr>
            <p:cNvPr id="42" name="TextBox 41">
              <a:extLst>
                <a:ext uri="{FF2B5EF4-FFF2-40B4-BE49-F238E27FC236}">
                  <a16:creationId xmlns:a16="http://schemas.microsoft.com/office/drawing/2014/main" id="{0835C0AE-6661-459A-B42F-9DB11526ECBE}"/>
                </a:ext>
              </a:extLst>
            </p:cNvPr>
            <p:cNvSpPr txBox="1"/>
            <p:nvPr/>
          </p:nvSpPr>
          <p:spPr>
            <a:xfrm>
              <a:off x="8890322" y="3536247"/>
              <a:ext cx="912344"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Dresser</a:t>
              </a:r>
            </a:p>
          </p:txBody>
        </p:sp>
        <p:cxnSp>
          <p:nvCxnSpPr>
            <p:cNvPr id="43" name="Straight Arrow Connector 42">
              <a:extLst>
                <a:ext uri="{FF2B5EF4-FFF2-40B4-BE49-F238E27FC236}">
                  <a16:creationId xmlns:a16="http://schemas.microsoft.com/office/drawing/2014/main" id="{74B36672-42F8-40CE-948D-C614B654F63A}"/>
                </a:ext>
              </a:extLst>
            </p:cNvPr>
            <p:cNvCxnSpPr>
              <a:cxnSpLocks/>
              <a:stCxn id="42" idx="0"/>
              <a:endCxn id="41" idx="2"/>
            </p:cNvCxnSpPr>
            <p:nvPr/>
          </p:nvCxnSpPr>
          <p:spPr>
            <a:xfrm flipV="1">
              <a:off x="9346494" y="3289117"/>
              <a:ext cx="0" cy="247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51FE2EA-0BD3-4044-A8A1-2BBDF349FC25}"/>
                </a:ext>
              </a:extLst>
            </p:cNvPr>
            <p:cNvSpPr txBox="1"/>
            <p:nvPr/>
          </p:nvSpPr>
          <p:spPr>
            <a:xfrm>
              <a:off x="1986530" y="4159427"/>
              <a:ext cx="1258431"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Slot</a:t>
              </a:r>
            </a:p>
          </p:txBody>
        </p:sp>
        <p:sp>
          <p:nvSpPr>
            <p:cNvPr id="50" name="TextBox 49">
              <a:extLst>
                <a:ext uri="{FF2B5EF4-FFF2-40B4-BE49-F238E27FC236}">
                  <a16:creationId xmlns:a16="http://schemas.microsoft.com/office/drawing/2014/main" id="{794D24AD-03BE-41F2-A17C-2E49F972BDC4}"/>
                </a:ext>
              </a:extLst>
            </p:cNvPr>
            <p:cNvSpPr txBox="1"/>
            <p:nvPr/>
          </p:nvSpPr>
          <p:spPr>
            <a:xfrm>
              <a:off x="3578430" y="4159427"/>
              <a:ext cx="1433495" cy="369332"/>
            </a:xfrm>
            <a:prstGeom prst="rect">
              <a:avLst/>
            </a:prstGeom>
            <a:solidFill>
              <a:schemeClr val="accent6">
                <a:lumMod val="20000"/>
                <a:lumOff val="80000"/>
              </a:schemeClr>
            </a:solidFill>
            <a:ln>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(O)</a:t>
              </a:r>
            </a:p>
          </p:txBody>
        </p:sp>
        <p:sp>
          <p:nvSpPr>
            <p:cNvPr id="51" name="TextBox 50">
              <a:extLst>
                <a:ext uri="{FF2B5EF4-FFF2-40B4-BE49-F238E27FC236}">
                  <a16:creationId xmlns:a16="http://schemas.microsoft.com/office/drawing/2014/main" id="{C8B886CD-69DD-4C8D-B9D6-959BFF37F3A1}"/>
                </a:ext>
              </a:extLst>
            </p:cNvPr>
            <p:cNvSpPr txBox="1"/>
            <p:nvPr/>
          </p:nvSpPr>
          <p:spPr>
            <a:xfrm>
              <a:off x="1986530" y="4782607"/>
              <a:ext cx="1258431" cy="369332"/>
            </a:xfrm>
            <a:prstGeom prst="rect">
              <a:avLst/>
            </a:prstGeom>
            <a:solidFill>
              <a:schemeClr val="accent2">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Utterance</a:t>
              </a:r>
            </a:p>
          </p:txBody>
        </p:sp>
        <p:sp>
          <p:nvSpPr>
            <p:cNvPr id="52" name="TextBox 51">
              <a:extLst>
                <a:ext uri="{FF2B5EF4-FFF2-40B4-BE49-F238E27FC236}">
                  <a16:creationId xmlns:a16="http://schemas.microsoft.com/office/drawing/2014/main" id="{827593F6-790A-4B26-8EBC-D4E1FFC0C2E9}"/>
                </a:ext>
              </a:extLst>
            </p:cNvPr>
            <p:cNvSpPr txBox="1"/>
            <p:nvPr/>
          </p:nvSpPr>
          <p:spPr>
            <a:xfrm>
              <a:off x="3942995" y="4782607"/>
              <a:ext cx="704365"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the</a:t>
              </a:r>
            </a:p>
          </p:txBody>
        </p:sp>
        <p:cxnSp>
          <p:nvCxnSpPr>
            <p:cNvPr id="53" name="Straight Arrow Connector 52">
              <a:extLst>
                <a:ext uri="{FF2B5EF4-FFF2-40B4-BE49-F238E27FC236}">
                  <a16:creationId xmlns:a16="http://schemas.microsoft.com/office/drawing/2014/main" id="{94B2C1B4-637F-4B9E-9329-76898948F011}"/>
                </a:ext>
              </a:extLst>
            </p:cNvPr>
            <p:cNvCxnSpPr>
              <a:stCxn id="52" idx="0"/>
              <a:endCxn id="50" idx="2"/>
            </p:cNvCxnSpPr>
            <p:nvPr/>
          </p:nvCxnSpPr>
          <p:spPr>
            <a:xfrm flipV="1">
              <a:off x="4295178" y="4528759"/>
              <a:ext cx="0" cy="253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B5B44C3-BC8B-4EDF-A613-38B06FB45B6D}"/>
                </a:ext>
              </a:extLst>
            </p:cNvPr>
            <p:cNvSpPr txBox="1"/>
            <p:nvPr/>
          </p:nvSpPr>
          <p:spPr>
            <a:xfrm>
              <a:off x="5111395" y="4159427"/>
              <a:ext cx="1723350" cy="369332"/>
            </a:xfrm>
            <a:prstGeom prst="rect">
              <a:avLst/>
            </a:prstGeom>
            <a:solidFill>
              <a:schemeClr val="accent6">
                <a:lumMod val="20000"/>
                <a:lumOff val="80000"/>
              </a:schemeClr>
            </a:solidFill>
            <a:ln>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(O)</a:t>
              </a:r>
            </a:p>
          </p:txBody>
        </p:sp>
        <p:sp>
          <p:nvSpPr>
            <p:cNvPr id="55" name="TextBox 54">
              <a:extLst>
                <a:ext uri="{FF2B5EF4-FFF2-40B4-BE49-F238E27FC236}">
                  <a16:creationId xmlns:a16="http://schemas.microsoft.com/office/drawing/2014/main" id="{997F09F7-579F-4078-9C97-E6CE20D74CFB}"/>
                </a:ext>
              </a:extLst>
            </p:cNvPr>
            <p:cNvSpPr txBox="1"/>
            <p:nvPr/>
          </p:nvSpPr>
          <p:spPr>
            <a:xfrm>
              <a:off x="5262298" y="4787842"/>
              <a:ext cx="1421543"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to</a:t>
              </a:r>
            </a:p>
          </p:txBody>
        </p:sp>
        <p:cxnSp>
          <p:nvCxnSpPr>
            <p:cNvPr id="56" name="Straight Arrow Connector 55">
              <a:extLst>
                <a:ext uri="{FF2B5EF4-FFF2-40B4-BE49-F238E27FC236}">
                  <a16:creationId xmlns:a16="http://schemas.microsoft.com/office/drawing/2014/main" id="{C1CED6CA-171C-476B-878F-F22B0B63A318}"/>
                </a:ext>
              </a:extLst>
            </p:cNvPr>
            <p:cNvCxnSpPr>
              <a:cxnSpLocks/>
              <a:stCxn id="55" idx="0"/>
              <a:endCxn id="54" idx="2"/>
            </p:cNvCxnSpPr>
            <p:nvPr/>
          </p:nvCxnSpPr>
          <p:spPr>
            <a:xfrm flipV="1">
              <a:off x="5973070" y="4528759"/>
              <a:ext cx="0" cy="2590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C8C69A2-34BA-48C3-8892-B6720665C1FA}"/>
                </a:ext>
              </a:extLst>
            </p:cNvPr>
            <p:cNvSpPr txBox="1"/>
            <p:nvPr/>
          </p:nvSpPr>
          <p:spPr>
            <a:xfrm>
              <a:off x="6950975" y="4159427"/>
              <a:ext cx="1433495" cy="369332"/>
            </a:xfrm>
            <a:prstGeom prst="rect">
              <a:avLst/>
            </a:prstGeom>
            <a:solidFill>
              <a:schemeClr val="accent6">
                <a:lumMod val="20000"/>
                <a:lumOff val="80000"/>
              </a:schemeClr>
            </a:solidFill>
            <a:ln>
              <a:solidFill>
                <a:schemeClr val="tx1"/>
              </a:solidFill>
              <a:prstDash val="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(O)</a:t>
              </a:r>
            </a:p>
          </p:txBody>
        </p:sp>
        <p:sp>
          <p:nvSpPr>
            <p:cNvPr id="58" name="TextBox 57">
              <a:extLst>
                <a:ext uri="{FF2B5EF4-FFF2-40B4-BE49-F238E27FC236}">
                  <a16:creationId xmlns:a16="http://schemas.microsoft.com/office/drawing/2014/main" id="{7CC38412-C87B-49CF-BA07-345261AD10EF}"/>
                </a:ext>
              </a:extLst>
            </p:cNvPr>
            <p:cNvSpPr txBox="1"/>
            <p:nvPr/>
          </p:nvSpPr>
          <p:spPr>
            <a:xfrm>
              <a:off x="7315540" y="4782607"/>
              <a:ext cx="704365"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of</a:t>
              </a:r>
            </a:p>
          </p:txBody>
        </p:sp>
        <p:cxnSp>
          <p:nvCxnSpPr>
            <p:cNvPr id="59" name="Straight Arrow Connector 58">
              <a:extLst>
                <a:ext uri="{FF2B5EF4-FFF2-40B4-BE49-F238E27FC236}">
                  <a16:creationId xmlns:a16="http://schemas.microsoft.com/office/drawing/2014/main" id="{AD1CA767-F916-4E7C-B909-A069F43D3426}"/>
                </a:ext>
              </a:extLst>
            </p:cNvPr>
            <p:cNvCxnSpPr>
              <a:stCxn id="58" idx="0"/>
              <a:endCxn id="57" idx="2"/>
            </p:cNvCxnSpPr>
            <p:nvPr/>
          </p:nvCxnSpPr>
          <p:spPr>
            <a:xfrm flipV="1">
              <a:off x="7667723" y="4528759"/>
              <a:ext cx="0" cy="253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F015C0E-2E7A-470E-9896-7E9E9811BCEB}"/>
                </a:ext>
              </a:extLst>
            </p:cNvPr>
            <p:cNvSpPr txBox="1"/>
            <p:nvPr/>
          </p:nvSpPr>
          <p:spPr>
            <a:xfrm>
              <a:off x="8487517" y="4159427"/>
              <a:ext cx="1717953" cy="369332"/>
            </a:xfrm>
            <a:prstGeom prst="rect">
              <a:avLst/>
            </a:prstGeom>
            <a:solidFill>
              <a:schemeClr val="accent6">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(target relative)</a:t>
              </a:r>
            </a:p>
          </p:txBody>
        </p:sp>
        <p:sp>
          <p:nvSpPr>
            <p:cNvPr id="61" name="TextBox 60">
              <a:extLst>
                <a:ext uri="{FF2B5EF4-FFF2-40B4-BE49-F238E27FC236}">
                  <a16:creationId xmlns:a16="http://schemas.microsoft.com/office/drawing/2014/main" id="{EDF7E5F3-ECE7-4286-B251-D1A9EB11886D}"/>
                </a:ext>
              </a:extLst>
            </p:cNvPr>
            <p:cNvSpPr txBox="1"/>
            <p:nvPr/>
          </p:nvSpPr>
          <p:spPr>
            <a:xfrm>
              <a:off x="8890322" y="4775889"/>
              <a:ext cx="912344" cy="369332"/>
            </a:xfrm>
            <a:prstGeom prst="rect">
              <a:avLst/>
            </a:prstGeom>
            <a:solidFill>
              <a:schemeClr val="accent4">
                <a:lumMod val="20000"/>
                <a:lumOff val="8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facing</a:t>
              </a:r>
            </a:p>
          </p:txBody>
        </p:sp>
        <p:cxnSp>
          <p:nvCxnSpPr>
            <p:cNvPr id="62" name="Straight Arrow Connector 61">
              <a:extLst>
                <a:ext uri="{FF2B5EF4-FFF2-40B4-BE49-F238E27FC236}">
                  <a16:creationId xmlns:a16="http://schemas.microsoft.com/office/drawing/2014/main" id="{7FE0BC63-7E21-4794-9598-7DC38730A048}"/>
                </a:ext>
              </a:extLst>
            </p:cNvPr>
            <p:cNvCxnSpPr>
              <a:cxnSpLocks/>
              <a:stCxn id="61" idx="0"/>
              <a:endCxn id="60" idx="2"/>
            </p:cNvCxnSpPr>
            <p:nvPr/>
          </p:nvCxnSpPr>
          <p:spPr>
            <a:xfrm flipV="1">
              <a:off x="9346494" y="4528759"/>
              <a:ext cx="0" cy="2471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5" name="Title 1">
            <a:extLst>
              <a:ext uri="{FF2B5EF4-FFF2-40B4-BE49-F238E27FC236}">
                <a16:creationId xmlns:a16="http://schemas.microsoft.com/office/drawing/2014/main" id="{9B18B622-7F40-41FA-9151-4037B5BA4798}"/>
              </a:ext>
            </a:extLst>
          </p:cNvPr>
          <p:cNvSpPr>
            <a:spLocks noGrp="1"/>
          </p:cNvSpPr>
          <p:nvPr>
            <p:ph type="title"/>
          </p:nvPr>
        </p:nvSpPr>
        <p:spPr>
          <a:xfrm>
            <a:off x="838200" y="365126"/>
            <a:ext cx="10515600" cy="825500"/>
          </a:xfrm>
        </p:spPr>
        <p:txBody>
          <a:bodyPr/>
          <a:lstStyle/>
          <a:p>
            <a:pPr algn="ctr"/>
            <a:r>
              <a:rPr lang="en-US" dirty="0"/>
              <a:t>Example NLU</a:t>
            </a:r>
          </a:p>
        </p:txBody>
      </p:sp>
      <p:sp>
        <p:nvSpPr>
          <p:cNvPr id="2" name="TextBox 1">
            <a:extLst>
              <a:ext uri="{FF2B5EF4-FFF2-40B4-BE49-F238E27FC236}">
                <a16:creationId xmlns:a16="http://schemas.microsoft.com/office/drawing/2014/main" id="{B62A8A11-B382-4413-BCC3-A930DF906E62}"/>
              </a:ext>
            </a:extLst>
          </p:cNvPr>
          <p:cNvSpPr txBox="1"/>
          <p:nvPr/>
        </p:nvSpPr>
        <p:spPr>
          <a:xfrm>
            <a:off x="1856509" y="5207251"/>
            <a:ext cx="8549258" cy="646331"/>
          </a:xfrm>
          <a:prstGeom prst="rect">
            <a:avLst/>
          </a:prstGeom>
          <a:noFill/>
        </p:spPr>
        <p:txBody>
          <a:bodyPr wrap="square" rtlCol="0">
            <a:spAutoFit/>
          </a:bodyPr>
          <a:lstStyle/>
          <a:p>
            <a:pPr algn="ctr"/>
            <a:r>
              <a:rPr lang="en-US" dirty="0"/>
              <a:t>BERT can be trained using transfer learning on only a few thousand examples to adapt to this kind of task</a:t>
            </a:r>
          </a:p>
        </p:txBody>
      </p:sp>
      <p:sp>
        <p:nvSpPr>
          <p:cNvPr id="37" name="Slide Number Placeholder 3">
            <a:extLst>
              <a:ext uri="{FF2B5EF4-FFF2-40B4-BE49-F238E27FC236}">
                <a16:creationId xmlns:a16="http://schemas.microsoft.com/office/drawing/2014/main" id="{6690DEBD-B885-4AE7-A7FA-E526C40F043E}"/>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24</a:t>
            </a:fld>
            <a:endParaRPr lang="en-US" dirty="0">
              <a:solidFill>
                <a:schemeClr val="bg1"/>
              </a:solidFill>
            </a:endParaRPr>
          </a:p>
        </p:txBody>
      </p:sp>
    </p:spTree>
    <p:extLst>
      <p:ext uri="{BB962C8B-B14F-4D97-AF65-F5344CB8AC3E}">
        <p14:creationId xmlns:p14="http://schemas.microsoft.com/office/powerpoint/2010/main" val="231185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1"/>
          <p:cNvSpPr txBox="1">
            <a:spLocks noGrp="1"/>
          </p:cNvSpPr>
          <p:nvPr>
            <p:ph type="body" idx="1"/>
          </p:nvPr>
        </p:nvSpPr>
        <p:spPr>
          <a:xfrm>
            <a:off x="923925" y="5105400"/>
            <a:ext cx="9782175" cy="50212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F0000"/>
              </a:buClr>
              <a:buSzPts val="2400"/>
              <a:buChar char="•"/>
            </a:pPr>
            <a:r>
              <a:rPr lang="en-US" sz="2000" dirty="0">
                <a:solidFill>
                  <a:srgbClr val="FF0000"/>
                </a:solidFill>
                <a:latin typeface="Times New Roman"/>
                <a:ea typeface="Times New Roman"/>
                <a:cs typeface="Times New Roman"/>
                <a:sym typeface="Times New Roman"/>
              </a:rPr>
              <a:t>Intent Labels: </a:t>
            </a:r>
            <a:endParaRPr sz="2000" dirty="0">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accent1"/>
              </a:buClr>
              <a:buSzPts val="2000"/>
              <a:buChar char="•"/>
            </a:pPr>
            <a:r>
              <a:rPr lang="en-US" sz="2000" dirty="0">
                <a:solidFill>
                  <a:schemeClr val="accent1"/>
                </a:solidFill>
                <a:latin typeface="Times New Roman"/>
                <a:ea typeface="Times New Roman"/>
                <a:cs typeface="Times New Roman"/>
                <a:sym typeface="Times New Roman"/>
              </a:rPr>
              <a:t>1. navigation</a:t>
            </a:r>
            <a:endParaRPr sz="2000" dirty="0"/>
          </a:p>
          <a:p>
            <a:pPr marL="685800" lvl="1" indent="-228600" algn="l" rtl="0">
              <a:lnSpc>
                <a:spcPct val="90000"/>
              </a:lnSpc>
              <a:spcBef>
                <a:spcPts val="500"/>
              </a:spcBef>
              <a:spcAft>
                <a:spcPts val="0"/>
              </a:spcAft>
              <a:buClr>
                <a:schemeClr val="accent1"/>
              </a:buClr>
              <a:buSzPts val="2000"/>
              <a:buChar char="•"/>
            </a:pPr>
            <a:r>
              <a:rPr lang="en-US" sz="2000" dirty="0">
                <a:solidFill>
                  <a:schemeClr val="accent1"/>
                </a:solidFill>
                <a:latin typeface="Times New Roman"/>
                <a:ea typeface="Times New Roman"/>
                <a:cs typeface="Times New Roman"/>
                <a:sym typeface="Times New Roman"/>
              </a:rPr>
              <a:t>2. </a:t>
            </a:r>
            <a:r>
              <a:rPr lang="en-US" sz="2000" dirty="0" err="1">
                <a:solidFill>
                  <a:schemeClr val="accent1"/>
                </a:solidFill>
                <a:latin typeface="Times New Roman"/>
                <a:ea typeface="Times New Roman"/>
                <a:cs typeface="Times New Roman"/>
                <a:sym typeface="Times New Roman"/>
              </a:rPr>
              <a:t>n_navigation</a:t>
            </a:r>
            <a:endParaRPr sz="2000" dirty="0">
              <a:solidFill>
                <a:schemeClr val="accent1"/>
              </a:solidFill>
              <a:latin typeface="Times New Roman"/>
              <a:ea typeface="Times New Roman"/>
              <a:cs typeface="Times New Roman"/>
              <a:sym typeface="Times New Roman"/>
            </a:endParaRPr>
          </a:p>
        </p:txBody>
      </p:sp>
      <p:sp>
        <p:nvSpPr>
          <p:cNvPr id="138" name="Google Shape;138;p21"/>
          <p:cNvSpPr txBox="1"/>
          <p:nvPr/>
        </p:nvSpPr>
        <p:spPr>
          <a:xfrm>
            <a:off x="838200" y="1200150"/>
            <a:ext cx="10515600" cy="3519487"/>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rgbClr val="FF0000"/>
              </a:buClr>
              <a:buSzPts val="2170"/>
              <a:buFont typeface="Arial"/>
              <a:buChar char="•"/>
            </a:pPr>
            <a:r>
              <a:rPr lang="en-US" sz="2000" dirty="0">
                <a:solidFill>
                  <a:srgbClr val="FF0000"/>
                </a:solidFill>
                <a:latin typeface="Times New Roman"/>
                <a:ea typeface="Times New Roman"/>
                <a:cs typeface="Times New Roman"/>
                <a:sym typeface="Times New Roman"/>
              </a:rPr>
              <a:t>Slot Labels: </a:t>
            </a:r>
            <a:endParaRPr sz="2000" dirty="0">
              <a:solidFill>
                <a:schemeClr val="dk1"/>
              </a:solidFill>
              <a:latin typeface="Times New Roman"/>
              <a:ea typeface="Times New Roman"/>
              <a:cs typeface="Times New Roman"/>
              <a:sym typeface="Times New Roman"/>
            </a:endParaRPr>
          </a:p>
          <a:p>
            <a:pPr marL="914400" marR="0" lvl="1" indent="-457200" algn="l" rtl="0">
              <a:lnSpc>
                <a:spcPct val="70000"/>
              </a:lnSpc>
              <a:spcBef>
                <a:spcPts val="500"/>
              </a:spcBef>
              <a:spcAft>
                <a:spcPts val="0"/>
              </a:spcAft>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action_navi</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navigation action words like </a:t>
            </a:r>
            <a:r>
              <a:rPr lang="en-US" sz="2000" b="0" i="0" u="none" strike="noStrike" cap="none"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go</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walk</a:t>
            </a:r>
            <a:r>
              <a:rPr lang="en-US" sz="2000" b="0" i="0" u="none" strike="noStrike" cap="none" dirty="0">
                <a:solidFill>
                  <a:schemeClr val="dk1"/>
                </a:solidFill>
                <a:latin typeface="Times New Roman"/>
                <a:ea typeface="Times New Roman"/>
                <a:cs typeface="Times New Roman"/>
                <a:sym typeface="Times New Roman"/>
              </a:rPr>
              <a:t> </a:t>
            </a:r>
            <a:endParaRPr sz="2000" b="0" i="0" u="none" strike="noStrike" cap="none" dirty="0">
              <a:solidFill>
                <a:schemeClr val="dk1"/>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action_n_navi</a:t>
            </a:r>
            <a:r>
              <a:rPr lang="en-US" sz="2000" b="0" i="0" u="none" strike="noStrike" cap="none" dirty="0">
                <a:solidFill>
                  <a:schemeClr val="accent1"/>
                </a:solidFill>
                <a:latin typeface="Times New Roman"/>
                <a:ea typeface="Times New Roman"/>
                <a:cs typeface="Times New Roman"/>
                <a:sym typeface="Times New Roman"/>
              </a:rPr>
              <a:t> : </a:t>
            </a:r>
            <a:r>
              <a:rPr lang="en-US" sz="2000" dirty="0">
                <a:solidFill>
                  <a:schemeClr val="dk1"/>
                </a:solidFill>
                <a:latin typeface="Times New Roman"/>
                <a:ea typeface="Times New Roman"/>
                <a:cs typeface="Times New Roman"/>
                <a:sym typeface="Times New Roman"/>
              </a:rPr>
              <a:t>navigation action words like</a:t>
            </a:r>
            <a:r>
              <a:rPr lang="en-US" sz="2000" b="0" i="0" u="none" strike="noStrike" cap="none"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open</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heat</a:t>
            </a:r>
            <a:endParaRPr sz="2000" b="0" i="0" u="none" strike="noStrike" cap="none" dirty="0">
              <a:solidFill>
                <a:srgbClr val="FF0000"/>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action_desc</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description of the action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walk </a:t>
            </a:r>
            <a:r>
              <a:rPr lang="en-US" sz="2000" b="0" i="0" u="none" strike="noStrike" cap="none" dirty="0">
                <a:solidFill>
                  <a:srgbClr val="FF0000"/>
                </a:solidFill>
                <a:latin typeface="Times New Roman"/>
                <a:ea typeface="Times New Roman"/>
                <a:cs typeface="Times New Roman"/>
                <a:sym typeface="Times New Roman"/>
              </a:rPr>
              <a:t>forward</a:t>
            </a:r>
            <a:r>
              <a:rPr lang="en-US" sz="2000" b="0" i="0" u="none" strike="noStrike" cap="none" dirty="0">
                <a:solidFill>
                  <a:schemeClr val="dk1"/>
                </a:solidFill>
                <a:latin typeface="Times New Roman"/>
                <a:ea typeface="Times New Roman"/>
                <a:cs typeface="Times New Roman"/>
                <a:sym typeface="Times New Roman"/>
              </a:rPr>
              <a:t> or turn </a:t>
            </a:r>
            <a:r>
              <a:rPr lang="en-US" sz="2000" b="0" i="0" u="none" strike="noStrike" cap="none" dirty="0">
                <a:solidFill>
                  <a:srgbClr val="FF0000"/>
                </a:solidFill>
                <a:latin typeface="Times New Roman"/>
                <a:ea typeface="Times New Roman"/>
                <a:cs typeface="Times New Roman"/>
                <a:sym typeface="Times New Roman"/>
              </a:rPr>
              <a:t>right</a:t>
            </a:r>
            <a:endParaRPr sz="2000" b="0" i="0" u="none" strike="noStrike" cap="none" dirty="0">
              <a:solidFill>
                <a:srgbClr val="FF0000"/>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action_intensity</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The intensity of the action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 </a:t>
            </a:r>
            <a:r>
              <a:rPr lang="en-US" sz="2000" b="0" i="0" u="none" strike="noStrike" cap="none" dirty="0">
                <a:solidFill>
                  <a:srgbClr val="FF0000"/>
                </a:solidFill>
                <a:latin typeface="Times New Roman"/>
                <a:ea typeface="Times New Roman"/>
                <a:cs typeface="Times New Roman"/>
                <a:sym typeface="Times New Roman"/>
              </a:rPr>
              <a:t>few</a:t>
            </a:r>
            <a:r>
              <a:rPr lang="en-US" sz="2000" b="0" i="0" u="none" strike="noStrike" cap="none" dirty="0">
                <a:solidFill>
                  <a:schemeClr val="dk1"/>
                </a:solidFill>
                <a:latin typeface="Times New Roman"/>
                <a:ea typeface="Times New Roman"/>
                <a:cs typeface="Times New Roman"/>
                <a:sym typeface="Times New Roman"/>
              </a:rPr>
              <a:t> steps</a:t>
            </a:r>
            <a:endParaRPr sz="2000" b="0" i="0" u="none" strike="noStrike" cap="none" dirty="0">
              <a:solidFill>
                <a:schemeClr val="dk1"/>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target_obj</a:t>
            </a:r>
            <a:r>
              <a:rPr lang="en-US" sz="2000" b="0" i="0" u="none" strike="noStrike" cap="none" dirty="0">
                <a:solidFill>
                  <a:schemeClr val="accent1"/>
                </a:solidFill>
                <a:latin typeface="Times New Roman"/>
                <a:ea typeface="Times New Roman"/>
                <a:cs typeface="Times New Roman"/>
                <a:sym typeface="Times New Roman"/>
              </a:rPr>
              <a:t>: </a:t>
            </a:r>
            <a:r>
              <a:rPr lang="en-US" sz="2000" b="0" i="0" u="none" strike="noStrike" cap="none" dirty="0">
                <a:solidFill>
                  <a:schemeClr val="dk1"/>
                </a:solidFill>
                <a:latin typeface="Times New Roman"/>
                <a:ea typeface="Times New Roman"/>
                <a:cs typeface="Times New Roman"/>
                <a:sym typeface="Times New Roman"/>
              </a:rPr>
              <a:t>The target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go to the </a:t>
            </a:r>
            <a:r>
              <a:rPr lang="en-US" sz="2000" b="0" i="0" u="none" strike="noStrike" cap="none" dirty="0">
                <a:solidFill>
                  <a:srgbClr val="FF0000"/>
                </a:solidFill>
                <a:latin typeface="Times New Roman"/>
                <a:ea typeface="Times New Roman"/>
                <a:cs typeface="Times New Roman"/>
                <a:sym typeface="Times New Roman"/>
              </a:rPr>
              <a:t>bed</a:t>
            </a:r>
            <a:endParaRPr sz="2000" b="0" i="0" u="none" strike="noStrike" cap="none" dirty="0">
              <a:solidFill>
                <a:srgbClr val="FF0000"/>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target_rel</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Something related to the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top</a:t>
            </a:r>
            <a:r>
              <a:rPr lang="en-US" sz="2000" b="0" i="0" u="none" strike="noStrike" cap="none" dirty="0">
                <a:solidFill>
                  <a:schemeClr val="dk1"/>
                </a:solidFill>
                <a:latin typeface="Times New Roman"/>
                <a:ea typeface="Times New Roman"/>
                <a:cs typeface="Times New Roman"/>
                <a:sym typeface="Times New Roman"/>
              </a:rPr>
              <a:t> of the cabinet </a:t>
            </a:r>
            <a:endParaRPr sz="2000" b="0" i="0" u="none" strike="noStrike" cap="none" dirty="0">
              <a:solidFill>
                <a:schemeClr val="dk1"/>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refinement_obj</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An object which helps us to find target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go to bed next to the </a:t>
            </a:r>
            <a:r>
              <a:rPr lang="en-US" sz="2000" b="0" i="0" u="none" strike="noStrike" cap="none" dirty="0">
                <a:solidFill>
                  <a:srgbClr val="FF0000"/>
                </a:solidFill>
                <a:latin typeface="Times New Roman"/>
                <a:ea typeface="Times New Roman"/>
                <a:cs typeface="Times New Roman"/>
                <a:sym typeface="Times New Roman"/>
              </a:rPr>
              <a:t>dresser</a:t>
            </a:r>
            <a:endParaRPr sz="2000" b="0" i="0" u="none" strike="noStrike" cap="none" dirty="0">
              <a:solidFill>
                <a:srgbClr val="FF0000"/>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refinement_rel</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Something related to the refinement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go to bed </a:t>
            </a:r>
            <a:r>
              <a:rPr lang="en-US" sz="2000" b="0" i="0" u="none" strike="noStrike" cap="none" dirty="0">
                <a:solidFill>
                  <a:srgbClr val="FF0000"/>
                </a:solidFill>
                <a:latin typeface="Times New Roman"/>
                <a:ea typeface="Times New Roman"/>
                <a:cs typeface="Times New Roman"/>
                <a:sym typeface="Times New Roman"/>
              </a:rPr>
              <a:t>next</a:t>
            </a:r>
            <a:r>
              <a:rPr lang="en-US" sz="2000" b="0" i="0" u="none" strike="noStrike" cap="none" dirty="0">
                <a:solidFill>
                  <a:schemeClr val="dk1"/>
                </a:solidFill>
                <a:latin typeface="Times New Roman"/>
                <a:ea typeface="Times New Roman"/>
                <a:cs typeface="Times New Roman"/>
                <a:sym typeface="Times New Roman"/>
              </a:rPr>
              <a:t> to the </a:t>
            </a:r>
            <a:r>
              <a:rPr lang="en-US" sz="2000" b="0" i="0" u="none" strike="noStrike" cap="none" dirty="0">
                <a:solidFill>
                  <a:srgbClr val="FF0000"/>
                </a:solidFill>
                <a:latin typeface="Times New Roman"/>
                <a:ea typeface="Times New Roman"/>
                <a:cs typeface="Times New Roman"/>
                <a:sym typeface="Times New Roman"/>
              </a:rPr>
              <a:t>dresser</a:t>
            </a:r>
            <a:endParaRPr sz="2000" b="0" i="0" u="none" strike="noStrike" cap="none" dirty="0">
              <a:solidFill>
                <a:schemeClr val="dk1"/>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refinement_attri</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Attribute of the refinement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Red</a:t>
            </a:r>
            <a:r>
              <a:rPr lang="en-US" sz="2000" b="0" i="0" u="none" strike="noStrike" cap="none" dirty="0">
                <a:solidFill>
                  <a:schemeClr val="dk1"/>
                </a:solidFill>
                <a:latin typeface="Times New Roman"/>
                <a:ea typeface="Times New Roman"/>
                <a:cs typeface="Times New Roman"/>
                <a:sym typeface="Times New Roman"/>
              </a:rPr>
              <a:t> dresser</a:t>
            </a:r>
            <a:endParaRPr sz="2000" b="0" i="0" u="none" strike="noStrike" cap="none" dirty="0">
              <a:solidFill>
                <a:schemeClr val="dk1"/>
              </a:solidFill>
              <a:latin typeface="Times New Roman"/>
              <a:ea typeface="Times New Roman"/>
              <a:cs typeface="Times New Roman"/>
              <a:sym typeface="Times New Roman"/>
            </a:endParaRPr>
          </a:p>
          <a:p>
            <a:pPr marL="914400" lvl="1" indent="-457200">
              <a:lnSpc>
                <a:spcPct val="70000"/>
              </a:lnSpc>
              <a:spcBef>
                <a:spcPts val="500"/>
              </a:spcBef>
              <a:buClr>
                <a:schemeClr val="accent1"/>
              </a:buClr>
              <a:buSzPts val="1860"/>
              <a:buFont typeface="Arial"/>
              <a:buAutoNum type="arabicPeriod"/>
            </a:pPr>
            <a:r>
              <a:rPr lang="en-US" sz="2000" b="0" i="0" u="none" strike="noStrike" cap="none" dirty="0" err="1">
                <a:solidFill>
                  <a:schemeClr val="accent1"/>
                </a:solidFill>
                <a:latin typeface="Times New Roman"/>
                <a:ea typeface="Times New Roman"/>
                <a:cs typeface="Times New Roman"/>
                <a:sym typeface="Times New Roman"/>
              </a:rPr>
              <a:t>target_attri</a:t>
            </a:r>
            <a:r>
              <a:rPr lang="en-US" sz="2000" b="0" i="0" u="none" strike="noStrike" cap="none" dirty="0">
                <a:solidFill>
                  <a:schemeClr val="accent1"/>
                </a:solidFill>
                <a:latin typeface="Times New Roman"/>
                <a:ea typeface="Times New Roman"/>
                <a:cs typeface="Times New Roman"/>
                <a:sym typeface="Times New Roman"/>
              </a:rPr>
              <a:t> : </a:t>
            </a:r>
            <a:r>
              <a:rPr lang="en-US" sz="2000" b="0" i="0" u="none" strike="noStrike" cap="none" dirty="0">
                <a:solidFill>
                  <a:schemeClr val="dk1"/>
                </a:solidFill>
                <a:latin typeface="Times New Roman"/>
                <a:ea typeface="Times New Roman"/>
                <a:cs typeface="Times New Roman"/>
                <a:sym typeface="Times New Roman"/>
              </a:rPr>
              <a:t>Attribute of the target object </a:t>
            </a:r>
            <a:r>
              <a:rPr lang="en-US" sz="2000" dirty="0">
                <a:solidFill>
                  <a:schemeClr val="dk1"/>
                </a:solidFill>
                <a:latin typeface="Times New Roman"/>
                <a:ea typeface="Times New Roman"/>
                <a:cs typeface="Times New Roman"/>
                <a:sym typeface="Wingdings" panose="05000000000000000000" pitchFamily="2" charset="2"/>
              </a:rPr>
              <a:t></a:t>
            </a:r>
            <a:r>
              <a:rPr lang="en-US" sz="2000" b="0" i="0" u="none" strike="noStrike" cap="none" dirty="0">
                <a:solidFill>
                  <a:schemeClr val="dk1"/>
                </a:solidFill>
                <a:latin typeface="Times New Roman"/>
                <a:ea typeface="Times New Roman"/>
                <a:cs typeface="Times New Roman"/>
                <a:sym typeface="Times New Roman"/>
              </a:rPr>
              <a:t> </a:t>
            </a:r>
            <a:r>
              <a:rPr lang="en-US" sz="2000" b="0" i="0" u="none" strike="noStrike" cap="none" dirty="0">
                <a:solidFill>
                  <a:srgbClr val="FF0000"/>
                </a:solidFill>
                <a:latin typeface="Times New Roman"/>
                <a:ea typeface="Times New Roman"/>
                <a:cs typeface="Times New Roman"/>
                <a:sym typeface="Times New Roman"/>
              </a:rPr>
              <a:t>Blue</a:t>
            </a:r>
            <a:r>
              <a:rPr lang="en-US" sz="2000" b="0" i="0" u="none" strike="noStrike" cap="none" dirty="0">
                <a:solidFill>
                  <a:schemeClr val="dk1"/>
                </a:solidFill>
                <a:latin typeface="Times New Roman"/>
                <a:ea typeface="Times New Roman"/>
                <a:cs typeface="Times New Roman"/>
                <a:sym typeface="Times New Roman"/>
              </a:rPr>
              <a:t> bed</a:t>
            </a:r>
            <a:endParaRPr sz="2000" b="0" i="0" u="none" strike="noStrike" cap="none" dirty="0">
              <a:solidFill>
                <a:schemeClr val="dk1"/>
              </a:solidFill>
              <a:latin typeface="Times New Roman"/>
              <a:ea typeface="Times New Roman"/>
              <a:cs typeface="Times New Roman"/>
              <a:sym typeface="Times New Roman"/>
            </a:endParaRPr>
          </a:p>
          <a:p>
            <a:pPr marL="914400" marR="0" lvl="1" indent="-457200" algn="l" rtl="0">
              <a:lnSpc>
                <a:spcPct val="70000"/>
              </a:lnSpc>
              <a:spcBef>
                <a:spcPts val="500"/>
              </a:spcBef>
              <a:spcAft>
                <a:spcPts val="0"/>
              </a:spcAft>
              <a:buClr>
                <a:schemeClr val="accent1"/>
              </a:buClr>
              <a:buSzPts val="1860"/>
              <a:buFont typeface="Arial"/>
              <a:buAutoNum type="arabicPeriod"/>
            </a:pPr>
            <a:r>
              <a:rPr lang="en-US" sz="2000" b="0" i="0" u="none" strike="noStrike" cap="none" dirty="0">
                <a:solidFill>
                  <a:schemeClr val="accent1"/>
                </a:solidFill>
                <a:latin typeface="Times New Roman"/>
                <a:ea typeface="Times New Roman"/>
                <a:cs typeface="Times New Roman"/>
                <a:sym typeface="Times New Roman"/>
              </a:rPr>
              <a:t>O : </a:t>
            </a:r>
            <a:r>
              <a:rPr lang="en-US" sz="2000" b="0" i="0" u="none" strike="noStrike" cap="none" dirty="0">
                <a:solidFill>
                  <a:schemeClr val="dk1"/>
                </a:solidFill>
                <a:latin typeface="Times New Roman"/>
                <a:ea typeface="Times New Roman"/>
                <a:cs typeface="Times New Roman"/>
                <a:sym typeface="Times New Roman"/>
              </a:rPr>
              <a:t>Rest of the words</a:t>
            </a:r>
            <a:endParaRPr sz="2000" dirty="0"/>
          </a:p>
        </p:txBody>
      </p:sp>
      <p:sp>
        <p:nvSpPr>
          <p:cNvPr id="139" name="Google Shape;139;p21"/>
          <p:cNvSpPr txBox="1"/>
          <p:nvPr/>
        </p:nvSpPr>
        <p:spPr>
          <a:xfrm>
            <a:off x="3476625" y="120015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Title 2">
            <a:extLst>
              <a:ext uri="{FF2B5EF4-FFF2-40B4-BE49-F238E27FC236}">
                <a16:creationId xmlns:a16="http://schemas.microsoft.com/office/drawing/2014/main" id="{7C204BDF-4690-4BE4-89DA-42A1C7B1DF2E}"/>
              </a:ext>
            </a:extLst>
          </p:cNvPr>
          <p:cNvSpPr>
            <a:spLocks noGrp="1"/>
          </p:cNvSpPr>
          <p:nvPr>
            <p:ph type="title"/>
          </p:nvPr>
        </p:nvSpPr>
        <p:spPr>
          <a:xfrm>
            <a:off x="838200" y="365125"/>
            <a:ext cx="10515600" cy="713819"/>
          </a:xfrm>
        </p:spPr>
        <p:txBody>
          <a:bodyPr/>
          <a:lstStyle/>
          <a:p>
            <a:pPr algn="ctr"/>
            <a:r>
              <a:rPr lang="en-US" dirty="0"/>
              <a:t>Labels</a:t>
            </a:r>
          </a:p>
        </p:txBody>
      </p:sp>
      <p:sp>
        <p:nvSpPr>
          <p:cNvPr id="8" name="Slide Number Placeholder 3">
            <a:extLst>
              <a:ext uri="{FF2B5EF4-FFF2-40B4-BE49-F238E27FC236}">
                <a16:creationId xmlns:a16="http://schemas.microsoft.com/office/drawing/2014/main" id="{FFA521CA-C7AB-43EB-BAA3-0512C386684E}"/>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25</a:t>
            </a:fld>
            <a:endParaRPr lang="en-US"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12CE-2417-4787-AA3E-256D772F22FA}"/>
              </a:ext>
            </a:extLst>
          </p:cNvPr>
          <p:cNvSpPr>
            <a:spLocks noGrp="1"/>
          </p:cNvSpPr>
          <p:nvPr>
            <p:ph type="title"/>
          </p:nvPr>
        </p:nvSpPr>
        <p:spPr>
          <a:xfrm>
            <a:off x="838200" y="365125"/>
            <a:ext cx="10515600" cy="954389"/>
          </a:xfrm>
        </p:spPr>
        <p:txBody>
          <a:bodyPr/>
          <a:lstStyle/>
          <a:p>
            <a:pPr algn="ctr"/>
            <a:r>
              <a:rPr lang="en-US" dirty="0"/>
              <a:t>BERT training</a:t>
            </a:r>
          </a:p>
        </p:txBody>
      </p:sp>
      <p:sp>
        <p:nvSpPr>
          <p:cNvPr id="4" name="Slide Number Placeholder 3">
            <a:extLst>
              <a:ext uri="{FF2B5EF4-FFF2-40B4-BE49-F238E27FC236}">
                <a16:creationId xmlns:a16="http://schemas.microsoft.com/office/drawing/2014/main" id="{036CB53B-34D8-4F2E-AD45-0F9C89CE1F59}"/>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26</a:t>
            </a:fld>
            <a:endParaRPr lang="en-US" dirty="0">
              <a:solidFill>
                <a:schemeClr val="bg1"/>
              </a:solidFill>
            </a:endParaRPr>
          </a:p>
        </p:txBody>
      </p:sp>
      <p:pic>
        <p:nvPicPr>
          <p:cNvPr id="2050" name="Picture 2">
            <a:extLst>
              <a:ext uri="{FF2B5EF4-FFF2-40B4-BE49-F238E27FC236}">
                <a16:creationId xmlns:a16="http://schemas.microsoft.com/office/drawing/2014/main" id="{8234FED7-5ACB-456F-A18A-5B536F73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392" y="1465268"/>
            <a:ext cx="6641216" cy="450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02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DA43-ED57-475A-A53B-5761E1C365A5}"/>
              </a:ext>
            </a:extLst>
          </p:cNvPr>
          <p:cNvSpPr>
            <a:spLocks noGrp="1"/>
          </p:cNvSpPr>
          <p:nvPr>
            <p:ph type="title"/>
          </p:nvPr>
        </p:nvSpPr>
        <p:spPr/>
        <p:txBody>
          <a:bodyPr/>
          <a:lstStyle/>
          <a:p>
            <a:pPr algn="ctr"/>
            <a:r>
              <a:rPr lang="en-US" dirty="0"/>
              <a:t>Cross Modal Grounding</a:t>
            </a:r>
          </a:p>
        </p:txBody>
      </p:sp>
      <p:sp>
        <p:nvSpPr>
          <p:cNvPr id="3" name="Content Placeholder 2">
            <a:extLst>
              <a:ext uri="{FF2B5EF4-FFF2-40B4-BE49-F238E27FC236}">
                <a16:creationId xmlns:a16="http://schemas.microsoft.com/office/drawing/2014/main" id="{EAE9E091-96B4-4B0F-9E90-8017D70FFB17}"/>
              </a:ext>
            </a:extLst>
          </p:cNvPr>
          <p:cNvSpPr>
            <a:spLocks noGrp="1"/>
          </p:cNvSpPr>
          <p:nvPr>
            <p:ph idx="1"/>
          </p:nvPr>
        </p:nvSpPr>
        <p:spPr/>
        <p:txBody>
          <a:bodyPr>
            <a:normAutofit/>
          </a:bodyPr>
          <a:lstStyle/>
          <a:p>
            <a:r>
              <a:rPr lang="en-US" sz="2000" dirty="0"/>
              <a:t>Segmenting regions in an image based on descriptions in natural language</a:t>
            </a:r>
          </a:p>
          <a:p>
            <a:endParaRPr lang="en-US" sz="2000" dirty="0"/>
          </a:p>
          <a:p>
            <a:r>
              <a:rPr lang="en-US" sz="2000" dirty="0"/>
              <a:t>Forms the core of several visual question answering frameworks</a:t>
            </a:r>
          </a:p>
          <a:p>
            <a:endParaRPr lang="en-US" sz="2000" dirty="0"/>
          </a:p>
          <a:p>
            <a:r>
              <a:rPr lang="en-US" sz="2000" dirty="0"/>
              <a:t>Utilize a multimodal U-net architecture</a:t>
            </a:r>
          </a:p>
          <a:p>
            <a:endParaRPr lang="en-US" sz="2000" dirty="0"/>
          </a:p>
          <a:p>
            <a:r>
              <a:rPr lang="en-US" sz="2000" dirty="0"/>
              <a:t>Our multimodal segmentation combines</a:t>
            </a:r>
          </a:p>
          <a:p>
            <a:endParaRPr lang="en-US" sz="2000" dirty="0"/>
          </a:p>
          <a:p>
            <a:pPr lvl="1"/>
            <a:r>
              <a:rPr lang="en-US" sz="2000" dirty="0"/>
              <a:t>Prior described natural language understanding technique </a:t>
            </a:r>
          </a:p>
          <a:p>
            <a:pPr lvl="1"/>
            <a:r>
              <a:rPr lang="en-US" sz="2000" dirty="0"/>
              <a:t>Pretrained </a:t>
            </a:r>
            <a:r>
              <a:rPr lang="en-US" sz="2000" dirty="0" err="1"/>
              <a:t>ResNet</a:t>
            </a:r>
            <a:r>
              <a:rPr lang="en-US" sz="2000" dirty="0"/>
              <a:t> features from ImageNet image classification</a:t>
            </a:r>
          </a:p>
          <a:p>
            <a:pPr lvl="1"/>
            <a:r>
              <a:rPr lang="en-US" sz="2000" dirty="0"/>
              <a:t>Self supervised training data generation</a:t>
            </a:r>
          </a:p>
        </p:txBody>
      </p:sp>
      <p:sp>
        <p:nvSpPr>
          <p:cNvPr id="4" name="Slide Number Placeholder 3">
            <a:extLst>
              <a:ext uri="{FF2B5EF4-FFF2-40B4-BE49-F238E27FC236}">
                <a16:creationId xmlns:a16="http://schemas.microsoft.com/office/drawing/2014/main" id="{77D6BA1B-821D-40B7-B05F-7592360B14D0}"/>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27</a:t>
            </a:fld>
            <a:endParaRPr lang="en-US" dirty="0">
              <a:solidFill>
                <a:schemeClr val="bg1"/>
              </a:solidFill>
            </a:endParaRPr>
          </a:p>
        </p:txBody>
      </p:sp>
    </p:spTree>
    <p:extLst>
      <p:ext uri="{BB962C8B-B14F-4D97-AF65-F5344CB8AC3E}">
        <p14:creationId xmlns:p14="http://schemas.microsoft.com/office/powerpoint/2010/main" val="25477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CB5A-CE91-4E03-A993-CBF90D8E31E4}"/>
              </a:ext>
            </a:extLst>
          </p:cNvPr>
          <p:cNvSpPr>
            <a:spLocks noGrp="1"/>
          </p:cNvSpPr>
          <p:nvPr>
            <p:ph type="title"/>
          </p:nvPr>
        </p:nvSpPr>
        <p:spPr/>
        <p:txBody>
          <a:bodyPr/>
          <a:lstStyle/>
          <a:p>
            <a:pPr algn="ctr"/>
            <a:r>
              <a:rPr lang="en-US" dirty="0"/>
              <a:t>Semantic knowledge graphs</a:t>
            </a:r>
          </a:p>
        </p:txBody>
      </p:sp>
      <p:sp>
        <p:nvSpPr>
          <p:cNvPr id="4" name="Slide Number Placeholder 3">
            <a:extLst>
              <a:ext uri="{FF2B5EF4-FFF2-40B4-BE49-F238E27FC236}">
                <a16:creationId xmlns:a16="http://schemas.microsoft.com/office/drawing/2014/main" id="{1BA5B01C-4C04-4896-855A-27450B69C007}"/>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28</a:t>
            </a:fld>
            <a:endParaRPr lang="en-US" dirty="0">
              <a:solidFill>
                <a:schemeClr val="bg1"/>
              </a:solidFill>
            </a:endParaRPr>
          </a:p>
        </p:txBody>
      </p:sp>
      <p:grpSp>
        <p:nvGrpSpPr>
          <p:cNvPr id="5" name="Group 4">
            <a:extLst>
              <a:ext uri="{FF2B5EF4-FFF2-40B4-BE49-F238E27FC236}">
                <a16:creationId xmlns:a16="http://schemas.microsoft.com/office/drawing/2014/main" id="{C15D05BC-60DA-4D57-AB79-05E61D636828}"/>
              </a:ext>
            </a:extLst>
          </p:cNvPr>
          <p:cNvGrpSpPr/>
          <p:nvPr/>
        </p:nvGrpSpPr>
        <p:grpSpPr>
          <a:xfrm>
            <a:off x="2645843" y="1690688"/>
            <a:ext cx="4052942" cy="3810001"/>
            <a:chOff x="1899715" y="1019744"/>
            <a:chExt cx="4052942" cy="3810001"/>
          </a:xfrm>
        </p:grpSpPr>
        <p:grpSp>
          <p:nvGrpSpPr>
            <p:cNvPr id="6" name="Group 5">
              <a:extLst>
                <a:ext uri="{FF2B5EF4-FFF2-40B4-BE49-F238E27FC236}">
                  <a16:creationId xmlns:a16="http://schemas.microsoft.com/office/drawing/2014/main" id="{279DDA5B-0C86-4993-BCF6-FA4FA941804B}"/>
                </a:ext>
              </a:extLst>
            </p:cNvPr>
            <p:cNvGrpSpPr/>
            <p:nvPr/>
          </p:nvGrpSpPr>
          <p:grpSpPr>
            <a:xfrm>
              <a:off x="3413155" y="2516863"/>
              <a:ext cx="818875" cy="769545"/>
              <a:chOff x="3413155" y="2516863"/>
              <a:chExt cx="818875" cy="769545"/>
            </a:xfrm>
          </p:grpSpPr>
          <p:sp>
            <p:nvSpPr>
              <p:cNvPr id="47" name="Oval 46">
                <a:extLst>
                  <a:ext uri="{FF2B5EF4-FFF2-40B4-BE49-F238E27FC236}">
                    <a16:creationId xmlns:a16="http://schemas.microsoft.com/office/drawing/2014/main" id="{072EC4BC-639E-4326-AEA1-958E21DCAD9B}"/>
                  </a:ext>
                </a:extLst>
              </p:cNvPr>
              <p:cNvSpPr/>
              <p:nvPr/>
            </p:nvSpPr>
            <p:spPr>
              <a:xfrm>
                <a:off x="3413155" y="2516863"/>
                <a:ext cx="787653" cy="769545"/>
              </a:xfrm>
              <a:prstGeom prst="ellipse">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8F6A086-05BB-422D-B39B-C779BBD632F2}"/>
                  </a:ext>
                </a:extLst>
              </p:cNvPr>
              <p:cNvSpPr txBox="1"/>
              <p:nvPr/>
            </p:nvSpPr>
            <p:spPr>
              <a:xfrm>
                <a:off x="3433939" y="2723305"/>
                <a:ext cx="798091" cy="338554"/>
              </a:xfrm>
              <a:prstGeom prst="rect">
                <a:avLst/>
              </a:prstGeom>
              <a:noFill/>
            </p:spPr>
            <p:txBody>
              <a:bodyPr wrap="square" rtlCol="0">
                <a:spAutoFit/>
              </a:bodyPr>
              <a:lstStyle/>
              <a:p>
                <a:r>
                  <a:rPr lang="en-US" sz="1600" dirty="0"/>
                  <a:t>Drawer</a:t>
                </a:r>
              </a:p>
            </p:txBody>
          </p:sp>
        </p:grpSp>
        <p:grpSp>
          <p:nvGrpSpPr>
            <p:cNvPr id="7" name="Group 6">
              <a:extLst>
                <a:ext uri="{FF2B5EF4-FFF2-40B4-BE49-F238E27FC236}">
                  <a16:creationId xmlns:a16="http://schemas.microsoft.com/office/drawing/2014/main" id="{DA0E15B6-8A9B-42A0-8036-707E5A38E83E}"/>
                </a:ext>
              </a:extLst>
            </p:cNvPr>
            <p:cNvGrpSpPr/>
            <p:nvPr/>
          </p:nvGrpSpPr>
          <p:grpSpPr>
            <a:xfrm>
              <a:off x="2379551" y="1582847"/>
              <a:ext cx="869135" cy="769545"/>
              <a:chOff x="3413155" y="2516863"/>
              <a:chExt cx="869135" cy="769545"/>
            </a:xfrm>
          </p:grpSpPr>
          <p:sp>
            <p:nvSpPr>
              <p:cNvPr id="45" name="Oval 44">
                <a:extLst>
                  <a:ext uri="{FF2B5EF4-FFF2-40B4-BE49-F238E27FC236}">
                    <a16:creationId xmlns:a16="http://schemas.microsoft.com/office/drawing/2014/main" id="{2625BB23-EAD5-47C8-85F4-323DDBD6677B}"/>
                  </a:ext>
                </a:extLst>
              </p:cNvPr>
              <p:cNvSpPr/>
              <p:nvPr/>
            </p:nvSpPr>
            <p:spPr>
              <a:xfrm>
                <a:off x="3413155" y="2516863"/>
                <a:ext cx="787653" cy="769545"/>
              </a:xfrm>
              <a:prstGeom prst="ellipse">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24530196-5323-4BA8-9736-6FC2AAFD3851}"/>
                  </a:ext>
                </a:extLst>
              </p:cNvPr>
              <p:cNvSpPr txBox="1"/>
              <p:nvPr/>
            </p:nvSpPr>
            <p:spPr>
              <a:xfrm>
                <a:off x="3413155" y="2723305"/>
                <a:ext cx="869135" cy="338554"/>
              </a:xfrm>
              <a:prstGeom prst="rect">
                <a:avLst/>
              </a:prstGeom>
              <a:noFill/>
            </p:spPr>
            <p:txBody>
              <a:bodyPr wrap="square" rtlCol="0">
                <a:spAutoFit/>
              </a:bodyPr>
              <a:lstStyle/>
              <a:p>
                <a:r>
                  <a:rPr lang="en-US" sz="1600" dirty="0"/>
                  <a:t>Drawer</a:t>
                </a:r>
              </a:p>
            </p:txBody>
          </p:sp>
        </p:grpSp>
        <p:grpSp>
          <p:nvGrpSpPr>
            <p:cNvPr id="8" name="Group 7">
              <a:extLst>
                <a:ext uri="{FF2B5EF4-FFF2-40B4-BE49-F238E27FC236}">
                  <a16:creationId xmlns:a16="http://schemas.microsoft.com/office/drawing/2014/main" id="{03E0DF10-7999-4E46-9E20-AC289C961954}"/>
                </a:ext>
              </a:extLst>
            </p:cNvPr>
            <p:cNvGrpSpPr/>
            <p:nvPr/>
          </p:nvGrpSpPr>
          <p:grpSpPr>
            <a:xfrm>
              <a:off x="3413155" y="1019744"/>
              <a:ext cx="869135" cy="769545"/>
              <a:chOff x="3413155" y="2516863"/>
              <a:chExt cx="869135" cy="769545"/>
            </a:xfrm>
          </p:grpSpPr>
          <p:sp>
            <p:nvSpPr>
              <p:cNvPr id="43" name="Oval 42">
                <a:extLst>
                  <a:ext uri="{FF2B5EF4-FFF2-40B4-BE49-F238E27FC236}">
                    <a16:creationId xmlns:a16="http://schemas.microsoft.com/office/drawing/2014/main" id="{75E284D7-1F64-43F3-B136-7527EF540F91}"/>
                  </a:ext>
                </a:extLst>
              </p:cNvPr>
              <p:cNvSpPr/>
              <p:nvPr/>
            </p:nvSpPr>
            <p:spPr>
              <a:xfrm>
                <a:off x="3413155" y="2516863"/>
                <a:ext cx="787653" cy="769545"/>
              </a:xfrm>
              <a:prstGeom prst="ellipse">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428E0EF1-7977-46D2-8D69-39B9330B8EAB}"/>
                  </a:ext>
                </a:extLst>
              </p:cNvPr>
              <p:cNvSpPr txBox="1"/>
              <p:nvPr/>
            </p:nvSpPr>
            <p:spPr>
              <a:xfrm>
                <a:off x="3413155" y="2723305"/>
                <a:ext cx="869135" cy="338554"/>
              </a:xfrm>
              <a:prstGeom prst="rect">
                <a:avLst/>
              </a:prstGeom>
              <a:noFill/>
            </p:spPr>
            <p:txBody>
              <a:bodyPr wrap="square" rtlCol="0">
                <a:spAutoFit/>
              </a:bodyPr>
              <a:lstStyle/>
              <a:p>
                <a:r>
                  <a:rPr lang="en-US" sz="1600" dirty="0"/>
                  <a:t>Dresser</a:t>
                </a:r>
              </a:p>
            </p:txBody>
          </p:sp>
        </p:grpSp>
        <p:grpSp>
          <p:nvGrpSpPr>
            <p:cNvPr id="9" name="Group 8">
              <a:extLst>
                <a:ext uri="{FF2B5EF4-FFF2-40B4-BE49-F238E27FC236}">
                  <a16:creationId xmlns:a16="http://schemas.microsoft.com/office/drawing/2014/main" id="{C6687521-5CD7-46C1-ADF9-C43D16DDE4DB}"/>
                </a:ext>
              </a:extLst>
            </p:cNvPr>
            <p:cNvGrpSpPr/>
            <p:nvPr/>
          </p:nvGrpSpPr>
          <p:grpSpPr>
            <a:xfrm>
              <a:off x="4446759" y="1573793"/>
              <a:ext cx="869135" cy="769545"/>
              <a:chOff x="3413155" y="2516863"/>
              <a:chExt cx="869135" cy="769545"/>
            </a:xfrm>
          </p:grpSpPr>
          <p:sp>
            <p:nvSpPr>
              <p:cNvPr id="41" name="Oval 40">
                <a:extLst>
                  <a:ext uri="{FF2B5EF4-FFF2-40B4-BE49-F238E27FC236}">
                    <a16:creationId xmlns:a16="http://schemas.microsoft.com/office/drawing/2014/main" id="{6C91CDD2-A47A-4957-AFE3-0E16A880900F}"/>
                  </a:ext>
                </a:extLst>
              </p:cNvPr>
              <p:cNvSpPr/>
              <p:nvPr/>
            </p:nvSpPr>
            <p:spPr>
              <a:xfrm>
                <a:off x="3413155" y="2516863"/>
                <a:ext cx="787653" cy="769545"/>
              </a:xfrm>
              <a:prstGeom prst="ellipse">
                <a:avLst/>
              </a:prstGeom>
              <a:solidFill>
                <a:schemeClr val="accent4">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A3692ED-855A-47CC-B7B0-CF7597E11BEE}"/>
                  </a:ext>
                </a:extLst>
              </p:cNvPr>
              <p:cNvSpPr txBox="1"/>
              <p:nvPr/>
            </p:nvSpPr>
            <p:spPr>
              <a:xfrm>
                <a:off x="3413155" y="2723305"/>
                <a:ext cx="869135" cy="338554"/>
              </a:xfrm>
              <a:prstGeom prst="rect">
                <a:avLst/>
              </a:prstGeom>
              <a:noFill/>
            </p:spPr>
            <p:txBody>
              <a:bodyPr wrap="square" rtlCol="0">
                <a:spAutoFit/>
              </a:bodyPr>
              <a:lstStyle/>
              <a:p>
                <a:pPr algn="ctr"/>
                <a:r>
                  <a:rPr lang="en-US" sz="1600" dirty="0"/>
                  <a:t>Watch</a:t>
                </a:r>
              </a:p>
            </p:txBody>
          </p:sp>
        </p:grpSp>
        <p:grpSp>
          <p:nvGrpSpPr>
            <p:cNvPr id="10" name="Group 9">
              <a:extLst>
                <a:ext uri="{FF2B5EF4-FFF2-40B4-BE49-F238E27FC236}">
                  <a16:creationId xmlns:a16="http://schemas.microsoft.com/office/drawing/2014/main" id="{C4E91EF5-2A88-49E9-9F7E-06F2032AEA21}"/>
                </a:ext>
              </a:extLst>
            </p:cNvPr>
            <p:cNvGrpSpPr/>
            <p:nvPr/>
          </p:nvGrpSpPr>
          <p:grpSpPr>
            <a:xfrm>
              <a:off x="4962810" y="2505623"/>
              <a:ext cx="989847" cy="804648"/>
              <a:chOff x="3413155" y="2516863"/>
              <a:chExt cx="989847" cy="804648"/>
            </a:xfrm>
          </p:grpSpPr>
          <p:sp>
            <p:nvSpPr>
              <p:cNvPr id="39" name="Oval 38">
                <a:extLst>
                  <a:ext uri="{FF2B5EF4-FFF2-40B4-BE49-F238E27FC236}">
                    <a16:creationId xmlns:a16="http://schemas.microsoft.com/office/drawing/2014/main" id="{335ED7DB-29A4-443F-A336-9DDF5451AB4C}"/>
                  </a:ext>
                </a:extLst>
              </p:cNvPr>
              <p:cNvSpPr/>
              <p:nvPr/>
            </p:nvSpPr>
            <p:spPr>
              <a:xfrm>
                <a:off x="3413156" y="2516863"/>
                <a:ext cx="842774" cy="804648"/>
              </a:xfrm>
              <a:prstGeom prst="ellipse">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58389B7-65E8-462E-A14E-327063354A16}"/>
                  </a:ext>
                </a:extLst>
              </p:cNvPr>
              <p:cNvSpPr txBox="1"/>
              <p:nvPr/>
            </p:nvSpPr>
            <p:spPr>
              <a:xfrm>
                <a:off x="3413155" y="2723304"/>
                <a:ext cx="989847" cy="338554"/>
              </a:xfrm>
              <a:prstGeom prst="rect">
                <a:avLst/>
              </a:prstGeom>
              <a:noFill/>
            </p:spPr>
            <p:txBody>
              <a:bodyPr wrap="square" rtlCol="0">
                <a:spAutoFit/>
              </a:bodyPr>
              <a:lstStyle/>
              <a:p>
                <a:r>
                  <a:rPr lang="en-US" sz="1600" dirty="0"/>
                  <a:t>Put stuff</a:t>
                </a:r>
              </a:p>
            </p:txBody>
          </p:sp>
        </p:grpSp>
        <p:grpSp>
          <p:nvGrpSpPr>
            <p:cNvPr id="11" name="Group 10">
              <a:extLst>
                <a:ext uri="{FF2B5EF4-FFF2-40B4-BE49-F238E27FC236}">
                  <a16:creationId xmlns:a16="http://schemas.microsoft.com/office/drawing/2014/main" id="{0A01DADF-320D-40D2-89BE-AE75225919DB}"/>
                </a:ext>
              </a:extLst>
            </p:cNvPr>
            <p:cNvGrpSpPr/>
            <p:nvPr/>
          </p:nvGrpSpPr>
          <p:grpSpPr>
            <a:xfrm>
              <a:off x="4502587" y="3582832"/>
              <a:ext cx="869135" cy="769545"/>
              <a:chOff x="3413155" y="2516863"/>
              <a:chExt cx="869135" cy="769545"/>
            </a:xfrm>
          </p:grpSpPr>
          <p:sp>
            <p:nvSpPr>
              <p:cNvPr id="37" name="Oval 36">
                <a:extLst>
                  <a:ext uri="{FF2B5EF4-FFF2-40B4-BE49-F238E27FC236}">
                    <a16:creationId xmlns:a16="http://schemas.microsoft.com/office/drawing/2014/main" id="{DECD0524-233B-4639-846F-9E54A86013AE}"/>
                  </a:ext>
                </a:extLst>
              </p:cNvPr>
              <p:cNvSpPr/>
              <p:nvPr/>
            </p:nvSpPr>
            <p:spPr>
              <a:xfrm>
                <a:off x="3413155" y="2516863"/>
                <a:ext cx="787653" cy="769545"/>
              </a:xfrm>
              <a:prstGeom prst="ellipse">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1A7073C-8013-48F8-8223-DFA970976FE5}"/>
                  </a:ext>
                </a:extLst>
              </p:cNvPr>
              <p:cNvSpPr txBox="1"/>
              <p:nvPr/>
            </p:nvSpPr>
            <p:spPr>
              <a:xfrm>
                <a:off x="3413155" y="2723305"/>
                <a:ext cx="869135" cy="338554"/>
              </a:xfrm>
              <a:prstGeom prst="rect">
                <a:avLst/>
              </a:prstGeom>
              <a:noFill/>
            </p:spPr>
            <p:txBody>
              <a:bodyPr wrap="square" rtlCol="0">
                <a:spAutoFit/>
              </a:bodyPr>
              <a:lstStyle/>
              <a:p>
                <a:pPr algn="ctr"/>
                <a:r>
                  <a:rPr lang="en-US" sz="1600" dirty="0"/>
                  <a:t>Desk</a:t>
                </a:r>
              </a:p>
            </p:txBody>
          </p:sp>
        </p:grpSp>
        <p:grpSp>
          <p:nvGrpSpPr>
            <p:cNvPr id="12" name="Group 11">
              <a:extLst>
                <a:ext uri="{FF2B5EF4-FFF2-40B4-BE49-F238E27FC236}">
                  <a16:creationId xmlns:a16="http://schemas.microsoft.com/office/drawing/2014/main" id="{64F6EE3B-9249-4EA9-9CC2-36CCC698390B}"/>
                </a:ext>
              </a:extLst>
            </p:cNvPr>
            <p:cNvGrpSpPr/>
            <p:nvPr/>
          </p:nvGrpSpPr>
          <p:grpSpPr>
            <a:xfrm>
              <a:off x="3413155" y="4060200"/>
              <a:ext cx="869135" cy="769545"/>
              <a:chOff x="3413155" y="2516863"/>
              <a:chExt cx="869135" cy="769545"/>
            </a:xfrm>
          </p:grpSpPr>
          <p:sp>
            <p:nvSpPr>
              <p:cNvPr id="35" name="Oval 34">
                <a:extLst>
                  <a:ext uri="{FF2B5EF4-FFF2-40B4-BE49-F238E27FC236}">
                    <a16:creationId xmlns:a16="http://schemas.microsoft.com/office/drawing/2014/main" id="{D4ED02EC-9252-4F21-A2BE-A06974ACDC31}"/>
                  </a:ext>
                </a:extLst>
              </p:cNvPr>
              <p:cNvSpPr/>
              <p:nvPr/>
            </p:nvSpPr>
            <p:spPr>
              <a:xfrm>
                <a:off x="3413155" y="2516863"/>
                <a:ext cx="787653" cy="769545"/>
              </a:xfrm>
              <a:prstGeom prst="ellipse">
                <a:avLst/>
              </a:prstGeom>
              <a:solidFill>
                <a:schemeClr val="accent4">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4AB6D0F-D379-47CA-B905-9895D1E6FE18}"/>
                  </a:ext>
                </a:extLst>
              </p:cNvPr>
              <p:cNvSpPr txBox="1"/>
              <p:nvPr/>
            </p:nvSpPr>
            <p:spPr>
              <a:xfrm>
                <a:off x="3413155" y="2723305"/>
                <a:ext cx="869135" cy="338554"/>
              </a:xfrm>
              <a:prstGeom prst="rect">
                <a:avLst/>
              </a:prstGeom>
              <a:noFill/>
            </p:spPr>
            <p:txBody>
              <a:bodyPr wrap="square" rtlCol="0">
                <a:spAutoFit/>
              </a:bodyPr>
              <a:lstStyle/>
              <a:p>
                <a:pPr algn="ctr"/>
                <a:r>
                  <a:rPr lang="en-US" sz="1600" dirty="0"/>
                  <a:t>Pencil</a:t>
                </a:r>
              </a:p>
            </p:txBody>
          </p:sp>
        </p:grpSp>
        <p:grpSp>
          <p:nvGrpSpPr>
            <p:cNvPr id="13" name="Group 12">
              <a:extLst>
                <a:ext uri="{FF2B5EF4-FFF2-40B4-BE49-F238E27FC236}">
                  <a16:creationId xmlns:a16="http://schemas.microsoft.com/office/drawing/2014/main" id="{379C60F8-36D6-44D6-BF42-2F6651FB20CF}"/>
                </a:ext>
              </a:extLst>
            </p:cNvPr>
            <p:cNvGrpSpPr/>
            <p:nvPr/>
          </p:nvGrpSpPr>
          <p:grpSpPr>
            <a:xfrm>
              <a:off x="2257327" y="3574055"/>
              <a:ext cx="869135" cy="769545"/>
              <a:chOff x="3413155" y="2516863"/>
              <a:chExt cx="869135" cy="769545"/>
            </a:xfrm>
          </p:grpSpPr>
          <p:sp>
            <p:nvSpPr>
              <p:cNvPr id="33" name="Oval 32">
                <a:extLst>
                  <a:ext uri="{FF2B5EF4-FFF2-40B4-BE49-F238E27FC236}">
                    <a16:creationId xmlns:a16="http://schemas.microsoft.com/office/drawing/2014/main" id="{C8E67A50-03DF-4957-BF45-67ACBA8CD952}"/>
                  </a:ext>
                </a:extLst>
              </p:cNvPr>
              <p:cNvSpPr/>
              <p:nvPr/>
            </p:nvSpPr>
            <p:spPr>
              <a:xfrm>
                <a:off x="3413155" y="2516863"/>
                <a:ext cx="787653" cy="769545"/>
              </a:xfrm>
              <a:prstGeom prst="ellipse">
                <a:avLst/>
              </a:prstGeom>
              <a:solidFill>
                <a:schemeClr val="accent2">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0D71B70A-ED95-432A-AD03-A2305CDEF308}"/>
                  </a:ext>
                </a:extLst>
              </p:cNvPr>
              <p:cNvSpPr txBox="1"/>
              <p:nvPr/>
            </p:nvSpPr>
            <p:spPr>
              <a:xfrm>
                <a:off x="3413155" y="2723305"/>
                <a:ext cx="869135" cy="338554"/>
              </a:xfrm>
              <a:prstGeom prst="rect">
                <a:avLst/>
              </a:prstGeom>
              <a:noFill/>
            </p:spPr>
            <p:txBody>
              <a:bodyPr wrap="square" rtlCol="0">
                <a:spAutoFit/>
              </a:bodyPr>
              <a:lstStyle/>
              <a:p>
                <a:pPr algn="ctr"/>
                <a:r>
                  <a:rPr lang="en-US" sz="1600" dirty="0"/>
                  <a:t>Chest</a:t>
                </a:r>
              </a:p>
            </p:txBody>
          </p:sp>
        </p:grpSp>
        <p:grpSp>
          <p:nvGrpSpPr>
            <p:cNvPr id="14" name="Group 13">
              <a:extLst>
                <a:ext uri="{FF2B5EF4-FFF2-40B4-BE49-F238E27FC236}">
                  <a16:creationId xmlns:a16="http://schemas.microsoft.com/office/drawing/2014/main" id="{615EA113-85B4-446C-BE46-299A56064810}"/>
                </a:ext>
              </a:extLst>
            </p:cNvPr>
            <p:cNvGrpSpPr/>
            <p:nvPr/>
          </p:nvGrpSpPr>
          <p:grpSpPr>
            <a:xfrm>
              <a:off x="1899715" y="2540726"/>
              <a:ext cx="787653" cy="769545"/>
              <a:chOff x="3413155" y="2516863"/>
              <a:chExt cx="787653" cy="769545"/>
            </a:xfrm>
          </p:grpSpPr>
          <p:sp>
            <p:nvSpPr>
              <p:cNvPr id="31" name="Oval 30">
                <a:extLst>
                  <a:ext uri="{FF2B5EF4-FFF2-40B4-BE49-F238E27FC236}">
                    <a16:creationId xmlns:a16="http://schemas.microsoft.com/office/drawing/2014/main" id="{2A621811-B1D1-4A03-87E2-EFAF5C81DA31}"/>
                  </a:ext>
                </a:extLst>
              </p:cNvPr>
              <p:cNvSpPr/>
              <p:nvPr/>
            </p:nvSpPr>
            <p:spPr>
              <a:xfrm>
                <a:off x="3413155" y="2516863"/>
                <a:ext cx="787653" cy="769545"/>
              </a:xfrm>
              <a:prstGeom prst="ellipse">
                <a:avLst/>
              </a:prstGeom>
              <a:solidFill>
                <a:schemeClr val="accent6">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91D51E3-B302-46E8-8C49-A88CDC243856}"/>
                  </a:ext>
                </a:extLst>
              </p:cNvPr>
              <p:cNvSpPr txBox="1"/>
              <p:nvPr/>
            </p:nvSpPr>
            <p:spPr>
              <a:xfrm>
                <a:off x="3450034" y="2720427"/>
                <a:ext cx="729990" cy="338554"/>
              </a:xfrm>
              <a:prstGeom prst="rect">
                <a:avLst/>
              </a:prstGeom>
              <a:noFill/>
            </p:spPr>
            <p:txBody>
              <a:bodyPr wrap="square" rtlCol="0">
                <a:spAutoFit/>
              </a:bodyPr>
              <a:lstStyle/>
              <a:p>
                <a:pPr algn="ctr"/>
                <a:r>
                  <a:rPr lang="en-US" sz="1600" dirty="0"/>
                  <a:t>Table</a:t>
                </a:r>
              </a:p>
            </p:txBody>
          </p:sp>
        </p:grpSp>
        <p:cxnSp>
          <p:nvCxnSpPr>
            <p:cNvPr id="15" name="Straight Connector 14">
              <a:extLst>
                <a:ext uri="{FF2B5EF4-FFF2-40B4-BE49-F238E27FC236}">
                  <a16:creationId xmlns:a16="http://schemas.microsoft.com/office/drawing/2014/main" id="{0B5877CD-6620-4908-B4D0-9EB4C8849718}"/>
                </a:ext>
              </a:extLst>
            </p:cNvPr>
            <p:cNvCxnSpPr>
              <a:stCxn id="47" idx="4"/>
              <a:endCxn id="35" idx="0"/>
            </p:cNvCxnSpPr>
            <p:nvPr/>
          </p:nvCxnSpPr>
          <p:spPr>
            <a:xfrm>
              <a:off x="3806982" y="3286408"/>
              <a:ext cx="0" cy="77379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2B9DE72-5EC2-4F5A-B1FE-6F1A29578EDD}"/>
                </a:ext>
              </a:extLst>
            </p:cNvPr>
            <p:cNvSpPr txBox="1"/>
            <p:nvPr/>
          </p:nvSpPr>
          <p:spPr>
            <a:xfrm rot="5400000">
              <a:off x="3562536" y="3510362"/>
              <a:ext cx="869136" cy="307777"/>
            </a:xfrm>
            <a:prstGeom prst="rect">
              <a:avLst/>
            </a:prstGeom>
            <a:noFill/>
          </p:spPr>
          <p:txBody>
            <a:bodyPr wrap="square" rtlCol="0">
              <a:spAutoFit/>
            </a:bodyPr>
            <a:lstStyle/>
            <a:p>
              <a:pPr algn="ctr"/>
              <a:r>
                <a:rPr lang="en-US" sz="1400" dirty="0"/>
                <a:t>contains</a:t>
              </a:r>
            </a:p>
          </p:txBody>
        </p:sp>
        <p:cxnSp>
          <p:nvCxnSpPr>
            <p:cNvPr id="17" name="Straight Connector 16">
              <a:extLst>
                <a:ext uri="{FF2B5EF4-FFF2-40B4-BE49-F238E27FC236}">
                  <a16:creationId xmlns:a16="http://schemas.microsoft.com/office/drawing/2014/main" id="{EADF5A62-C33F-4CF4-AC29-0F322FEB6175}"/>
                </a:ext>
              </a:extLst>
            </p:cNvPr>
            <p:cNvCxnSpPr>
              <a:cxnSpLocks/>
              <a:stCxn id="47" idx="5"/>
              <a:endCxn id="37" idx="1"/>
            </p:cNvCxnSpPr>
            <p:nvPr/>
          </p:nvCxnSpPr>
          <p:spPr>
            <a:xfrm>
              <a:off x="4085459" y="3173711"/>
              <a:ext cx="532477" cy="5218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095A4D-1426-422D-9EB3-0306230CD073}"/>
                </a:ext>
              </a:extLst>
            </p:cNvPr>
            <p:cNvSpPr txBox="1"/>
            <p:nvPr/>
          </p:nvSpPr>
          <p:spPr>
            <a:xfrm rot="2605739">
              <a:off x="4012191" y="3156382"/>
              <a:ext cx="869136" cy="307777"/>
            </a:xfrm>
            <a:prstGeom prst="rect">
              <a:avLst/>
            </a:prstGeom>
            <a:noFill/>
          </p:spPr>
          <p:txBody>
            <a:bodyPr wrap="square" rtlCol="0">
              <a:spAutoFit/>
            </a:bodyPr>
            <a:lstStyle/>
            <a:p>
              <a:pPr algn="ctr"/>
              <a:r>
                <a:rPr lang="en-US" sz="1400" dirty="0"/>
                <a:t>under</a:t>
              </a:r>
            </a:p>
          </p:txBody>
        </p:sp>
        <p:cxnSp>
          <p:nvCxnSpPr>
            <p:cNvPr id="19" name="Straight Connector 18">
              <a:extLst>
                <a:ext uri="{FF2B5EF4-FFF2-40B4-BE49-F238E27FC236}">
                  <a16:creationId xmlns:a16="http://schemas.microsoft.com/office/drawing/2014/main" id="{AE082261-A561-4BCD-B77A-FFB2ADBA150F}"/>
                </a:ext>
              </a:extLst>
            </p:cNvPr>
            <p:cNvCxnSpPr>
              <a:cxnSpLocks/>
              <a:stCxn id="45" idx="5"/>
              <a:endCxn id="47" idx="1"/>
            </p:cNvCxnSpPr>
            <p:nvPr/>
          </p:nvCxnSpPr>
          <p:spPr>
            <a:xfrm>
              <a:off x="3051855" y="2239695"/>
              <a:ext cx="476649" cy="38986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8B1A9BF-C036-4059-88EA-95DB49A8D864}"/>
                </a:ext>
              </a:extLst>
            </p:cNvPr>
            <p:cNvSpPr txBox="1"/>
            <p:nvPr/>
          </p:nvSpPr>
          <p:spPr>
            <a:xfrm rot="2420774">
              <a:off x="2949912" y="2170790"/>
              <a:ext cx="869136" cy="307777"/>
            </a:xfrm>
            <a:prstGeom prst="rect">
              <a:avLst/>
            </a:prstGeom>
            <a:noFill/>
          </p:spPr>
          <p:txBody>
            <a:bodyPr wrap="square" rtlCol="0">
              <a:spAutoFit/>
            </a:bodyPr>
            <a:lstStyle/>
            <a:p>
              <a:pPr algn="ctr"/>
              <a:r>
                <a:rPr lang="en-US" sz="1400" dirty="0"/>
                <a:t>next to</a:t>
              </a:r>
            </a:p>
          </p:txBody>
        </p:sp>
        <p:cxnSp>
          <p:nvCxnSpPr>
            <p:cNvPr id="21" name="Straight Connector 20">
              <a:extLst>
                <a:ext uri="{FF2B5EF4-FFF2-40B4-BE49-F238E27FC236}">
                  <a16:creationId xmlns:a16="http://schemas.microsoft.com/office/drawing/2014/main" id="{2555B162-822B-4D88-8E87-F452A76ADB5A}"/>
                </a:ext>
              </a:extLst>
            </p:cNvPr>
            <p:cNvCxnSpPr>
              <a:cxnSpLocks/>
              <a:stCxn id="43" idx="4"/>
              <a:endCxn id="47" idx="0"/>
            </p:cNvCxnSpPr>
            <p:nvPr/>
          </p:nvCxnSpPr>
          <p:spPr>
            <a:xfrm>
              <a:off x="3806982" y="1789289"/>
              <a:ext cx="0" cy="7275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97E96F-B2D4-4F12-BBF9-161783D0BF0D}"/>
                </a:ext>
              </a:extLst>
            </p:cNvPr>
            <p:cNvSpPr txBox="1"/>
            <p:nvPr/>
          </p:nvSpPr>
          <p:spPr>
            <a:xfrm rot="16200000">
              <a:off x="3247825" y="1955286"/>
              <a:ext cx="869136" cy="307777"/>
            </a:xfrm>
            <a:prstGeom prst="rect">
              <a:avLst/>
            </a:prstGeom>
            <a:noFill/>
          </p:spPr>
          <p:txBody>
            <a:bodyPr wrap="square" rtlCol="0">
              <a:spAutoFit/>
            </a:bodyPr>
            <a:lstStyle/>
            <a:p>
              <a:pPr algn="ctr"/>
              <a:r>
                <a:rPr lang="en-US" sz="1400" dirty="0"/>
                <a:t>Inside</a:t>
              </a:r>
            </a:p>
          </p:txBody>
        </p:sp>
        <p:cxnSp>
          <p:nvCxnSpPr>
            <p:cNvPr id="23" name="Straight Connector 22">
              <a:extLst>
                <a:ext uri="{FF2B5EF4-FFF2-40B4-BE49-F238E27FC236}">
                  <a16:creationId xmlns:a16="http://schemas.microsoft.com/office/drawing/2014/main" id="{45C6116C-D19E-43E4-B25A-5EC4C3536CB0}"/>
                </a:ext>
              </a:extLst>
            </p:cNvPr>
            <p:cNvCxnSpPr>
              <a:cxnSpLocks/>
              <a:stCxn id="47" idx="3"/>
              <a:endCxn id="33" idx="7"/>
            </p:cNvCxnSpPr>
            <p:nvPr/>
          </p:nvCxnSpPr>
          <p:spPr>
            <a:xfrm flipH="1">
              <a:off x="2929631" y="3173711"/>
              <a:ext cx="598873" cy="5130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7D9DCA1-8283-4E99-99F1-94928088528A}"/>
                </a:ext>
              </a:extLst>
            </p:cNvPr>
            <p:cNvSpPr txBox="1"/>
            <p:nvPr/>
          </p:nvSpPr>
          <p:spPr>
            <a:xfrm rot="19131879">
              <a:off x="2625559" y="3122681"/>
              <a:ext cx="988173" cy="307777"/>
            </a:xfrm>
            <a:prstGeom prst="rect">
              <a:avLst/>
            </a:prstGeom>
            <a:noFill/>
          </p:spPr>
          <p:txBody>
            <a:bodyPr wrap="square" rtlCol="0">
              <a:spAutoFit/>
            </a:bodyPr>
            <a:lstStyle/>
            <a:p>
              <a:pPr algn="ctr"/>
              <a:r>
                <a:rPr lang="en-US" sz="1400" dirty="0"/>
                <a:t>also called</a:t>
              </a:r>
            </a:p>
          </p:txBody>
        </p:sp>
        <p:cxnSp>
          <p:nvCxnSpPr>
            <p:cNvPr id="25" name="Straight Connector 24">
              <a:extLst>
                <a:ext uri="{FF2B5EF4-FFF2-40B4-BE49-F238E27FC236}">
                  <a16:creationId xmlns:a16="http://schemas.microsoft.com/office/drawing/2014/main" id="{2D9DCF28-8156-4A6A-9A10-D44743A2962A}"/>
                </a:ext>
              </a:extLst>
            </p:cNvPr>
            <p:cNvCxnSpPr>
              <a:cxnSpLocks/>
              <a:stCxn id="41" idx="3"/>
              <a:endCxn id="47" idx="7"/>
            </p:cNvCxnSpPr>
            <p:nvPr/>
          </p:nvCxnSpPr>
          <p:spPr>
            <a:xfrm flipH="1">
              <a:off x="4085459" y="2230641"/>
              <a:ext cx="476649" cy="3989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174133F-6D34-4208-8A15-6039B50BFE6E}"/>
                </a:ext>
              </a:extLst>
            </p:cNvPr>
            <p:cNvSpPr txBox="1"/>
            <p:nvPr/>
          </p:nvSpPr>
          <p:spPr>
            <a:xfrm rot="19117698">
              <a:off x="3782017" y="2149624"/>
              <a:ext cx="869136" cy="307777"/>
            </a:xfrm>
            <a:prstGeom prst="rect">
              <a:avLst/>
            </a:prstGeom>
            <a:noFill/>
          </p:spPr>
          <p:txBody>
            <a:bodyPr wrap="square" rtlCol="0">
              <a:spAutoFit/>
            </a:bodyPr>
            <a:lstStyle/>
            <a:p>
              <a:pPr algn="ctr"/>
              <a:r>
                <a:rPr lang="en-US" sz="1400" dirty="0"/>
                <a:t>contains</a:t>
              </a:r>
            </a:p>
          </p:txBody>
        </p:sp>
        <p:cxnSp>
          <p:nvCxnSpPr>
            <p:cNvPr id="27" name="Straight Connector 26">
              <a:extLst>
                <a:ext uri="{FF2B5EF4-FFF2-40B4-BE49-F238E27FC236}">
                  <a16:creationId xmlns:a16="http://schemas.microsoft.com/office/drawing/2014/main" id="{43D69687-B236-4900-913A-91F4BCA9825A}"/>
                </a:ext>
              </a:extLst>
            </p:cNvPr>
            <p:cNvCxnSpPr>
              <a:cxnSpLocks/>
              <a:stCxn id="31" idx="6"/>
              <a:endCxn id="47" idx="2"/>
            </p:cNvCxnSpPr>
            <p:nvPr/>
          </p:nvCxnSpPr>
          <p:spPr>
            <a:xfrm flipV="1">
              <a:off x="2687368" y="2901636"/>
              <a:ext cx="725787" cy="238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7FEA62-9E12-4637-910B-593BFC591E3D}"/>
                </a:ext>
              </a:extLst>
            </p:cNvPr>
            <p:cNvSpPr txBox="1"/>
            <p:nvPr/>
          </p:nvSpPr>
          <p:spPr>
            <a:xfrm>
              <a:off x="2584301" y="2668915"/>
              <a:ext cx="869136" cy="307777"/>
            </a:xfrm>
            <a:prstGeom prst="rect">
              <a:avLst/>
            </a:prstGeom>
            <a:noFill/>
          </p:spPr>
          <p:txBody>
            <a:bodyPr wrap="square" rtlCol="0">
              <a:spAutoFit/>
            </a:bodyPr>
            <a:lstStyle/>
            <a:p>
              <a:pPr algn="ctr"/>
              <a:r>
                <a:rPr lang="en-US" sz="1400" dirty="0"/>
                <a:t>beside</a:t>
              </a:r>
            </a:p>
          </p:txBody>
        </p:sp>
        <p:cxnSp>
          <p:nvCxnSpPr>
            <p:cNvPr id="29" name="Straight Connector 28">
              <a:extLst>
                <a:ext uri="{FF2B5EF4-FFF2-40B4-BE49-F238E27FC236}">
                  <a16:creationId xmlns:a16="http://schemas.microsoft.com/office/drawing/2014/main" id="{5B7ED026-9CC4-4F2D-84F9-22B3C39C21FF}"/>
                </a:ext>
              </a:extLst>
            </p:cNvPr>
            <p:cNvCxnSpPr>
              <a:cxnSpLocks/>
              <a:stCxn id="47" idx="6"/>
              <a:endCxn id="39" idx="2"/>
            </p:cNvCxnSpPr>
            <p:nvPr/>
          </p:nvCxnSpPr>
          <p:spPr>
            <a:xfrm>
              <a:off x="4200808" y="2901636"/>
              <a:ext cx="762003" cy="63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CC5681-8DA2-4F44-87C1-A6C3F95EF5C1}"/>
                </a:ext>
              </a:extLst>
            </p:cNvPr>
            <p:cNvSpPr txBox="1"/>
            <p:nvPr/>
          </p:nvSpPr>
          <p:spPr>
            <a:xfrm>
              <a:off x="4112711" y="2598570"/>
              <a:ext cx="989842" cy="307777"/>
            </a:xfrm>
            <a:prstGeom prst="rect">
              <a:avLst/>
            </a:prstGeom>
            <a:noFill/>
          </p:spPr>
          <p:txBody>
            <a:bodyPr wrap="square" rtlCol="0">
              <a:spAutoFit/>
            </a:bodyPr>
            <a:lstStyle/>
            <a:p>
              <a:pPr algn="ctr"/>
              <a:r>
                <a:rPr lang="en-US" sz="1400" dirty="0"/>
                <a:t>open first</a:t>
              </a:r>
            </a:p>
          </p:txBody>
        </p:sp>
      </p:grpSp>
      <p:sp>
        <p:nvSpPr>
          <p:cNvPr id="49" name="Right Brace 48">
            <a:extLst>
              <a:ext uri="{FF2B5EF4-FFF2-40B4-BE49-F238E27FC236}">
                <a16:creationId xmlns:a16="http://schemas.microsoft.com/office/drawing/2014/main" id="{9A1F584B-FE4A-4E66-A502-D1C736631584}"/>
              </a:ext>
            </a:extLst>
          </p:cNvPr>
          <p:cNvSpPr/>
          <p:nvPr/>
        </p:nvSpPr>
        <p:spPr>
          <a:xfrm>
            <a:off x="6130326" y="1690688"/>
            <a:ext cx="1465389" cy="381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DE9E32B8-9368-459C-BF0A-078045036C50}"/>
              </a:ext>
            </a:extLst>
          </p:cNvPr>
          <p:cNvSpPr txBox="1"/>
          <p:nvPr/>
        </p:nvSpPr>
        <p:spPr>
          <a:xfrm>
            <a:off x="7877360" y="1862909"/>
            <a:ext cx="2129742" cy="3477875"/>
          </a:xfrm>
          <a:prstGeom prst="rect">
            <a:avLst/>
          </a:prstGeom>
          <a:noFill/>
        </p:spPr>
        <p:txBody>
          <a:bodyPr wrap="square" rtlCol="0">
            <a:spAutoFit/>
          </a:bodyPr>
          <a:lstStyle/>
          <a:p>
            <a:pPr marL="342900" indent="-342900">
              <a:buAutoNum type="arabicPeriod"/>
            </a:pPr>
            <a:r>
              <a:rPr lang="en-US" sz="2000" b="1" dirty="0"/>
              <a:t>What is the relationship of the objects to each other ?</a:t>
            </a:r>
          </a:p>
          <a:p>
            <a:pPr marL="342900" indent="-342900">
              <a:buAutoNum type="arabicPeriod"/>
            </a:pPr>
            <a:endParaRPr lang="en-US" sz="2000" b="1" dirty="0"/>
          </a:p>
          <a:p>
            <a:pPr marL="342900" indent="-342900">
              <a:buAutoNum type="arabicPeriod"/>
            </a:pPr>
            <a:r>
              <a:rPr lang="en-US" sz="2000" b="1" dirty="0"/>
              <a:t>How do the objects influence the task that needs to be performed ?</a:t>
            </a:r>
          </a:p>
        </p:txBody>
      </p:sp>
    </p:spTree>
    <p:extLst>
      <p:ext uri="{BB962C8B-B14F-4D97-AF65-F5344CB8AC3E}">
        <p14:creationId xmlns:p14="http://schemas.microsoft.com/office/powerpoint/2010/main" val="2490931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DBC5-C20D-4453-91BA-36F68E1BEFE5}"/>
              </a:ext>
            </a:extLst>
          </p:cNvPr>
          <p:cNvSpPr>
            <a:spLocks noGrp="1"/>
          </p:cNvSpPr>
          <p:nvPr>
            <p:ph type="title"/>
          </p:nvPr>
        </p:nvSpPr>
        <p:spPr/>
        <p:txBody>
          <a:bodyPr/>
          <a:lstStyle/>
          <a:p>
            <a:pPr algn="ctr"/>
            <a:r>
              <a:rPr lang="en-US" dirty="0"/>
              <a:t>Self supervised data generation</a:t>
            </a:r>
          </a:p>
        </p:txBody>
      </p:sp>
      <p:sp>
        <p:nvSpPr>
          <p:cNvPr id="4" name="Slide Number Placeholder 3">
            <a:extLst>
              <a:ext uri="{FF2B5EF4-FFF2-40B4-BE49-F238E27FC236}">
                <a16:creationId xmlns:a16="http://schemas.microsoft.com/office/drawing/2014/main" id="{60CA0045-4B15-4649-8AA2-AB95268F5E4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29</a:t>
            </a:fld>
            <a:endParaRPr lang="en-US" dirty="0">
              <a:solidFill>
                <a:schemeClr val="bg1"/>
              </a:solidFill>
            </a:endParaRPr>
          </a:p>
        </p:txBody>
      </p:sp>
      <p:pic>
        <p:nvPicPr>
          <p:cNvPr id="5" name="Picture 4">
            <a:extLst>
              <a:ext uri="{FF2B5EF4-FFF2-40B4-BE49-F238E27FC236}">
                <a16:creationId xmlns:a16="http://schemas.microsoft.com/office/drawing/2014/main" id="{AC0DCE4A-2D1C-4C89-907D-0642F6386422}"/>
              </a:ext>
            </a:extLst>
          </p:cNvPr>
          <p:cNvPicPr>
            <a:picLocks noChangeAspect="1"/>
          </p:cNvPicPr>
          <p:nvPr/>
        </p:nvPicPr>
        <p:blipFill>
          <a:blip r:embed="rId3"/>
          <a:stretch>
            <a:fillRect/>
          </a:stretch>
        </p:blipFill>
        <p:spPr>
          <a:xfrm>
            <a:off x="936680" y="1690688"/>
            <a:ext cx="2028825" cy="2019300"/>
          </a:xfrm>
          <a:prstGeom prst="rect">
            <a:avLst/>
          </a:prstGeom>
        </p:spPr>
      </p:pic>
      <p:sp>
        <p:nvSpPr>
          <p:cNvPr id="6" name="Oval 5">
            <a:extLst>
              <a:ext uri="{FF2B5EF4-FFF2-40B4-BE49-F238E27FC236}">
                <a16:creationId xmlns:a16="http://schemas.microsoft.com/office/drawing/2014/main" id="{7D0CC703-1D65-4C70-AA3F-92AFDF93C9CC}"/>
              </a:ext>
            </a:extLst>
          </p:cNvPr>
          <p:cNvSpPr/>
          <p:nvPr/>
        </p:nvSpPr>
        <p:spPr>
          <a:xfrm>
            <a:off x="1951092" y="2928395"/>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861AABD-8D21-47C5-90CB-ACEE558E2078}"/>
              </a:ext>
            </a:extLst>
          </p:cNvPr>
          <p:cNvSpPr/>
          <p:nvPr/>
        </p:nvSpPr>
        <p:spPr>
          <a:xfrm>
            <a:off x="1598822" y="3105211"/>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21FE8FF-BAE0-4518-A212-E3FBDD701A48}"/>
              </a:ext>
            </a:extLst>
          </p:cNvPr>
          <p:cNvSpPr/>
          <p:nvPr/>
        </p:nvSpPr>
        <p:spPr>
          <a:xfrm>
            <a:off x="1598821" y="2376247"/>
            <a:ext cx="519345" cy="448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00768F-C187-4B13-A99E-C68CA682CED6}"/>
              </a:ext>
            </a:extLst>
          </p:cNvPr>
          <p:cNvSpPr/>
          <p:nvPr/>
        </p:nvSpPr>
        <p:spPr>
          <a:xfrm>
            <a:off x="936679" y="2928395"/>
            <a:ext cx="463858" cy="416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810C2E-C7D1-43A2-A059-6602E39612F8}"/>
              </a:ext>
            </a:extLst>
          </p:cNvPr>
          <p:cNvSpPr txBox="1"/>
          <p:nvPr/>
        </p:nvSpPr>
        <p:spPr>
          <a:xfrm>
            <a:off x="838200" y="3941859"/>
            <a:ext cx="2127305" cy="1200329"/>
          </a:xfrm>
          <a:prstGeom prst="rect">
            <a:avLst/>
          </a:prstGeom>
          <a:noFill/>
        </p:spPr>
        <p:txBody>
          <a:bodyPr wrap="square" rtlCol="0">
            <a:spAutoFit/>
          </a:bodyPr>
          <a:lstStyle/>
          <a:p>
            <a:r>
              <a:rPr lang="en-US" dirty="0"/>
              <a:t>1. Using standard object detection randomly chose candidate objects </a:t>
            </a:r>
          </a:p>
        </p:txBody>
      </p:sp>
      <p:pic>
        <p:nvPicPr>
          <p:cNvPr id="13" name="Picture 12">
            <a:extLst>
              <a:ext uri="{FF2B5EF4-FFF2-40B4-BE49-F238E27FC236}">
                <a16:creationId xmlns:a16="http://schemas.microsoft.com/office/drawing/2014/main" id="{5A801125-8280-4E26-92DB-7B57B45B5E56}"/>
              </a:ext>
            </a:extLst>
          </p:cNvPr>
          <p:cNvPicPr>
            <a:picLocks noChangeAspect="1"/>
          </p:cNvPicPr>
          <p:nvPr/>
        </p:nvPicPr>
        <p:blipFill>
          <a:blip r:embed="rId4"/>
          <a:stretch>
            <a:fillRect/>
          </a:stretch>
        </p:blipFill>
        <p:spPr>
          <a:xfrm>
            <a:off x="5887355" y="1690688"/>
            <a:ext cx="2320868" cy="2122807"/>
          </a:xfrm>
          <a:prstGeom prst="rect">
            <a:avLst/>
          </a:prstGeom>
        </p:spPr>
      </p:pic>
      <p:sp>
        <p:nvSpPr>
          <p:cNvPr id="14" name="TextBox 13">
            <a:extLst>
              <a:ext uri="{FF2B5EF4-FFF2-40B4-BE49-F238E27FC236}">
                <a16:creationId xmlns:a16="http://schemas.microsoft.com/office/drawing/2014/main" id="{135A172B-D75B-4BD4-8987-43390842DFB5}"/>
              </a:ext>
            </a:extLst>
          </p:cNvPr>
          <p:cNvSpPr txBox="1"/>
          <p:nvPr/>
        </p:nvSpPr>
        <p:spPr>
          <a:xfrm>
            <a:off x="6048234" y="3941859"/>
            <a:ext cx="2127305" cy="1754326"/>
          </a:xfrm>
          <a:prstGeom prst="rect">
            <a:avLst/>
          </a:prstGeom>
          <a:noFill/>
        </p:spPr>
        <p:txBody>
          <a:bodyPr wrap="square" rtlCol="0">
            <a:spAutoFit/>
          </a:bodyPr>
          <a:lstStyle/>
          <a:p>
            <a:r>
              <a:rPr lang="en-US" dirty="0"/>
              <a:t>3. Augment prepositions by choosing edge relationship from the mined knowledge graph </a:t>
            </a:r>
          </a:p>
        </p:txBody>
      </p:sp>
      <p:pic>
        <p:nvPicPr>
          <p:cNvPr id="16" name="Picture 15">
            <a:extLst>
              <a:ext uri="{FF2B5EF4-FFF2-40B4-BE49-F238E27FC236}">
                <a16:creationId xmlns:a16="http://schemas.microsoft.com/office/drawing/2014/main" id="{FDC1E9A9-1C20-4338-8024-0636F55602BD}"/>
              </a:ext>
            </a:extLst>
          </p:cNvPr>
          <p:cNvPicPr>
            <a:picLocks noChangeAspect="1"/>
          </p:cNvPicPr>
          <p:nvPr/>
        </p:nvPicPr>
        <p:blipFill>
          <a:blip r:embed="rId5"/>
          <a:stretch>
            <a:fillRect/>
          </a:stretch>
        </p:blipFill>
        <p:spPr>
          <a:xfrm>
            <a:off x="4284030" y="2066783"/>
            <a:ext cx="438150" cy="400050"/>
          </a:xfrm>
          <a:prstGeom prst="rect">
            <a:avLst/>
          </a:prstGeom>
        </p:spPr>
      </p:pic>
      <p:pic>
        <p:nvPicPr>
          <p:cNvPr id="18" name="Picture 17">
            <a:extLst>
              <a:ext uri="{FF2B5EF4-FFF2-40B4-BE49-F238E27FC236}">
                <a16:creationId xmlns:a16="http://schemas.microsoft.com/office/drawing/2014/main" id="{F4DA7EB4-52D1-4966-8FBB-94228E3111DB}"/>
              </a:ext>
            </a:extLst>
          </p:cNvPr>
          <p:cNvPicPr>
            <a:picLocks noChangeAspect="1"/>
          </p:cNvPicPr>
          <p:nvPr/>
        </p:nvPicPr>
        <p:blipFill>
          <a:blip r:embed="rId6"/>
          <a:stretch>
            <a:fillRect/>
          </a:stretch>
        </p:blipFill>
        <p:spPr>
          <a:xfrm>
            <a:off x="4962920" y="2835332"/>
            <a:ext cx="323850" cy="323850"/>
          </a:xfrm>
          <a:prstGeom prst="rect">
            <a:avLst/>
          </a:prstGeom>
        </p:spPr>
      </p:pic>
      <p:pic>
        <p:nvPicPr>
          <p:cNvPr id="20" name="Picture 19">
            <a:extLst>
              <a:ext uri="{FF2B5EF4-FFF2-40B4-BE49-F238E27FC236}">
                <a16:creationId xmlns:a16="http://schemas.microsoft.com/office/drawing/2014/main" id="{5E8FC711-E9F1-4153-B669-CBD1966236A5}"/>
              </a:ext>
            </a:extLst>
          </p:cNvPr>
          <p:cNvPicPr>
            <a:picLocks noChangeAspect="1"/>
          </p:cNvPicPr>
          <p:nvPr/>
        </p:nvPicPr>
        <p:blipFill>
          <a:blip r:embed="rId7"/>
          <a:stretch>
            <a:fillRect/>
          </a:stretch>
        </p:blipFill>
        <p:spPr>
          <a:xfrm>
            <a:off x="4441674" y="3529367"/>
            <a:ext cx="361950" cy="295275"/>
          </a:xfrm>
          <a:prstGeom prst="rect">
            <a:avLst/>
          </a:prstGeom>
        </p:spPr>
      </p:pic>
      <p:pic>
        <p:nvPicPr>
          <p:cNvPr id="22" name="Picture 21">
            <a:extLst>
              <a:ext uri="{FF2B5EF4-FFF2-40B4-BE49-F238E27FC236}">
                <a16:creationId xmlns:a16="http://schemas.microsoft.com/office/drawing/2014/main" id="{8BF4462C-535E-48E8-B326-BB51439D040E}"/>
              </a:ext>
            </a:extLst>
          </p:cNvPr>
          <p:cNvPicPr>
            <a:picLocks noChangeAspect="1"/>
          </p:cNvPicPr>
          <p:nvPr/>
        </p:nvPicPr>
        <p:blipFill>
          <a:blip r:embed="rId8"/>
          <a:stretch>
            <a:fillRect/>
          </a:stretch>
        </p:blipFill>
        <p:spPr>
          <a:xfrm>
            <a:off x="3566090" y="2955764"/>
            <a:ext cx="419100" cy="361950"/>
          </a:xfrm>
          <a:prstGeom prst="rect">
            <a:avLst/>
          </a:prstGeom>
        </p:spPr>
      </p:pic>
      <p:cxnSp>
        <p:nvCxnSpPr>
          <p:cNvPr id="24" name="Straight Arrow Connector 23">
            <a:extLst>
              <a:ext uri="{FF2B5EF4-FFF2-40B4-BE49-F238E27FC236}">
                <a16:creationId xmlns:a16="http://schemas.microsoft.com/office/drawing/2014/main" id="{889A86EF-8745-4797-B3DE-14EF1C1DEFC1}"/>
              </a:ext>
            </a:extLst>
          </p:cNvPr>
          <p:cNvCxnSpPr>
            <a:stCxn id="16" idx="1"/>
            <a:endCxn id="22" idx="0"/>
          </p:cNvCxnSpPr>
          <p:nvPr/>
        </p:nvCxnSpPr>
        <p:spPr>
          <a:xfrm flipH="1">
            <a:off x="3775640" y="2266808"/>
            <a:ext cx="508390" cy="6889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2C5369-1D38-4804-B3E3-32BA9E5010F7}"/>
              </a:ext>
            </a:extLst>
          </p:cNvPr>
          <p:cNvCxnSpPr>
            <a:stCxn id="16" idx="3"/>
            <a:endCxn id="18" idx="0"/>
          </p:cNvCxnSpPr>
          <p:nvPr/>
        </p:nvCxnSpPr>
        <p:spPr>
          <a:xfrm>
            <a:off x="4722180" y="2266808"/>
            <a:ext cx="402665" cy="5685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5EF080-D474-415C-BACD-1397B8F08415}"/>
              </a:ext>
            </a:extLst>
          </p:cNvPr>
          <p:cNvCxnSpPr>
            <a:stCxn id="22" idx="2"/>
            <a:endCxn id="20" idx="1"/>
          </p:cNvCxnSpPr>
          <p:nvPr/>
        </p:nvCxnSpPr>
        <p:spPr>
          <a:xfrm>
            <a:off x="3775640" y="3317714"/>
            <a:ext cx="666034" cy="3592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8BC0C8C-C343-4DAA-B0F5-DFD6D9F6C35D}"/>
              </a:ext>
            </a:extLst>
          </p:cNvPr>
          <p:cNvCxnSpPr>
            <a:stCxn id="18" idx="2"/>
            <a:endCxn id="20" idx="3"/>
          </p:cNvCxnSpPr>
          <p:nvPr/>
        </p:nvCxnSpPr>
        <p:spPr>
          <a:xfrm flipH="1">
            <a:off x="4803624" y="3159182"/>
            <a:ext cx="321221" cy="5178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A429F3D-E473-4A11-8621-06C226BD3988}"/>
              </a:ext>
            </a:extLst>
          </p:cNvPr>
          <p:cNvCxnSpPr>
            <a:stCxn id="22" idx="3"/>
            <a:endCxn id="18" idx="1"/>
          </p:cNvCxnSpPr>
          <p:nvPr/>
        </p:nvCxnSpPr>
        <p:spPr>
          <a:xfrm flipV="1">
            <a:off x="3985190" y="2997257"/>
            <a:ext cx="977730" cy="1394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A0E86-FC4B-453A-9F75-C6C0C1BC326D}"/>
              </a:ext>
            </a:extLst>
          </p:cNvPr>
          <p:cNvCxnSpPr>
            <a:stCxn id="16" idx="2"/>
            <a:endCxn id="20" idx="0"/>
          </p:cNvCxnSpPr>
          <p:nvPr/>
        </p:nvCxnSpPr>
        <p:spPr>
          <a:xfrm>
            <a:off x="4503105" y="2466833"/>
            <a:ext cx="119544" cy="10625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9A60194-E0D1-490D-96DE-1F9F089F112F}"/>
              </a:ext>
            </a:extLst>
          </p:cNvPr>
          <p:cNvSpPr txBox="1"/>
          <p:nvPr/>
        </p:nvSpPr>
        <p:spPr>
          <a:xfrm>
            <a:off x="3443217" y="3941859"/>
            <a:ext cx="2127305" cy="1477328"/>
          </a:xfrm>
          <a:prstGeom prst="rect">
            <a:avLst/>
          </a:prstGeom>
          <a:noFill/>
        </p:spPr>
        <p:txBody>
          <a:bodyPr wrap="square" rtlCol="0">
            <a:spAutoFit/>
          </a:bodyPr>
          <a:lstStyle/>
          <a:p>
            <a:r>
              <a:rPr lang="en-US" dirty="0"/>
              <a:t>2. Utilize bounding box positions and depth normal data to assign prepositions</a:t>
            </a:r>
          </a:p>
        </p:txBody>
      </p:sp>
      <p:pic>
        <p:nvPicPr>
          <p:cNvPr id="37" name="Picture 36">
            <a:extLst>
              <a:ext uri="{FF2B5EF4-FFF2-40B4-BE49-F238E27FC236}">
                <a16:creationId xmlns:a16="http://schemas.microsoft.com/office/drawing/2014/main" id="{3AB4E3D1-1B0E-4C74-B0FD-1F31DBEF1C46}"/>
              </a:ext>
            </a:extLst>
          </p:cNvPr>
          <p:cNvPicPr>
            <a:picLocks noChangeAspect="1"/>
          </p:cNvPicPr>
          <p:nvPr/>
        </p:nvPicPr>
        <p:blipFill>
          <a:blip r:embed="rId9"/>
          <a:stretch>
            <a:fillRect/>
          </a:stretch>
        </p:blipFill>
        <p:spPr>
          <a:xfrm>
            <a:off x="8537267" y="2195108"/>
            <a:ext cx="3156085" cy="1360604"/>
          </a:xfrm>
          <a:prstGeom prst="rect">
            <a:avLst/>
          </a:prstGeom>
        </p:spPr>
      </p:pic>
      <p:sp>
        <p:nvSpPr>
          <p:cNvPr id="38" name="TextBox 37">
            <a:extLst>
              <a:ext uri="{FF2B5EF4-FFF2-40B4-BE49-F238E27FC236}">
                <a16:creationId xmlns:a16="http://schemas.microsoft.com/office/drawing/2014/main" id="{E304B261-21FE-4E95-9965-C92747481313}"/>
              </a:ext>
            </a:extLst>
          </p:cNvPr>
          <p:cNvSpPr txBox="1"/>
          <p:nvPr/>
        </p:nvSpPr>
        <p:spPr>
          <a:xfrm>
            <a:off x="9051656" y="3941859"/>
            <a:ext cx="2127305" cy="923330"/>
          </a:xfrm>
          <a:prstGeom prst="rect">
            <a:avLst/>
          </a:prstGeom>
          <a:noFill/>
        </p:spPr>
        <p:txBody>
          <a:bodyPr wrap="square" rtlCol="0">
            <a:spAutoFit/>
          </a:bodyPr>
          <a:lstStyle/>
          <a:p>
            <a:r>
              <a:rPr lang="en-US" dirty="0"/>
              <a:t>4. Utilize slot labels to produce ordered language description</a:t>
            </a:r>
          </a:p>
        </p:txBody>
      </p:sp>
    </p:spTree>
    <p:extLst>
      <p:ext uri="{BB962C8B-B14F-4D97-AF65-F5344CB8AC3E}">
        <p14:creationId xmlns:p14="http://schemas.microsoft.com/office/powerpoint/2010/main" val="306199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4E51-3F1E-44EE-ABF0-36EB0323D008}"/>
              </a:ext>
            </a:extLst>
          </p:cNvPr>
          <p:cNvSpPr>
            <a:spLocks noGrp="1"/>
          </p:cNvSpPr>
          <p:nvPr>
            <p:ph type="title"/>
          </p:nvPr>
        </p:nvSpPr>
        <p:spPr/>
        <p:txBody>
          <a:bodyPr/>
          <a:lstStyle/>
          <a:p>
            <a:pPr algn="ctr"/>
            <a:r>
              <a:rPr lang="en-US" dirty="0"/>
              <a:t>Multimodal information fusion</a:t>
            </a:r>
          </a:p>
        </p:txBody>
      </p:sp>
      <p:grpSp>
        <p:nvGrpSpPr>
          <p:cNvPr id="9" name="Group 8">
            <a:extLst>
              <a:ext uri="{FF2B5EF4-FFF2-40B4-BE49-F238E27FC236}">
                <a16:creationId xmlns:a16="http://schemas.microsoft.com/office/drawing/2014/main" id="{F3579993-308F-4588-AB2A-DE5AC8164365}"/>
              </a:ext>
            </a:extLst>
          </p:cNvPr>
          <p:cNvGrpSpPr/>
          <p:nvPr/>
        </p:nvGrpSpPr>
        <p:grpSpPr>
          <a:xfrm>
            <a:off x="838200" y="1526756"/>
            <a:ext cx="2429308" cy="4350815"/>
            <a:chOff x="260349" y="942109"/>
            <a:chExt cx="2429308" cy="4350815"/>
          </a:xfrm>
        </p:grpSpPr>
        <p:grpSp>
          <p:nvGrpSpPr>
            <p:cNvPr id="10" name="Group 9">
              <a:extLst>
                <a:ext uri="{FF2B5EF4-FFF2-40B4-BE49-F238E27FC236}">
                  <a16:creationId xmlns:a16="http://schemas.microsoft.com/office/drawing/2014/main" id="{2820AB81-B958-426C-945D-643A75C86E5C}"/>
                </a:ext>
              </a:extLst>
            </p:cNvPr>
            <p:cNvGrpSpPr/>
            <p:nvPr/>
          </p:nvGrpSpPr>
          <p:grpSpPr>
            <a:xfrm>
              <a:off x="444580" y="942109"/>
              <a:ext cx="2197020" cy="849746"/>
              <a:chOff x="444580" y="942109"/>
              <a:chExt cx="2197020" cy="849746"/>
            </a:xfrm>
          </p:grpSpPr>
          <p:sp>
            <p:nvSpPr>
              <p:cNvPr id="22" name="Oval 21">
                <a:extLst>
                  <a:ext uri="{FF2B5EF4-FFF2-40B4-BE49-F238E27FC236}">
                    <a16:creationId xmlns:a16="http://schemas.microsoft.com/office/drawing/2014/main" id="{F2911057-D65A-41EB-AB01-D87925338606}"/>
                  </a:ext>
                </a:extLst>
              </p:cNvPr>
              <p:cNvSpPr/>
              <p:nvPr/>
            </p:nvSpPr>
            <p:spPr>
              <a:xfrm>
                <a:off x="1524001" y="942109"/>
                <a:ext cx="1117599" cy="8497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Image result for camera animation">
                <a:extLst>
                  <a:ext uri="{FF2B5EF4-FFF2-40B4-BE49-F238E27FC236}">
                    <a16:creationId xmlns:a16="http://schemas.microsoft.com/office/drawing/2014/main" id="{42A01C13-37DE-4367-A64A-CA531484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640" y="1040822"/>
                <a:ext cx="652319" cy="65231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0627E1D-B1A5-4C7E-A816-37DC9B65F22A}"/>
                  </a:ext>
                </a:extLst>
              </p:cNvPr>
              <p:cNvSpPr txBox="1"/>
              <p:nvPr/>
            </p:nvSpPr>
            <p:spPr>
              <a:xfrm>
                <a:off x="444580" y="1135458"/>
                <a:ext cx="977324" cy="461665"/>
              </a:xfrm>
              <a:prstGeom prst="rect">
                <a:avLst/>
              </a:prstGeom>
              <a:noFill/>
            </p:spPr>
            <p:txBody>
              <a:bodyPr wrap="square" rtlCol="0">
                <a:spAutoFit/>
              </a:bodyPr>
              <a:lstStyle/>
              <a:p>
                <a:pPr algn="ctr"/>
                <a:r>
                  <a:rPr lang="en-US" sz="1200" dirty="0"/>
                  <a:t>Image processing</a:t>
                </a:r>
              </a:p>
            </p:txBody>
          </p:sp>
        </p:grpSp>
        <p:grpSp>
          <p:nvGrpSpPr>
            <p:cNvPr id="11" name="Group 10">
              <a:extLst>
                <a:ext uri="{FF2B5EF4-FFF2-40B4-BE49-F238E27FC236}">
                  <a16:creationId xmlns:a16="http://schemas.microsoft.com/office/drawing/2014/main" id="{6AEF1E37-369C-4419-A903-E9797DBD0A2F}"/>
                </a:ext>
              </a:extLst>
            </p:cNvPr>
            <p:cNvGrpSpPr/>
            <p:nvPr/>
          </p:nvGrpSpPr>
          <p:grpSpPr>
            <a:xfrm>
              <a:off x="310285" y="1890568"/>
              <a:ext cx="2379372" cy="1034473"/>
              <a:chOff x="310285" y="1890568"/>
              <a:chExt cx="2379372" cy="1034473"/>
            </a:xfrm>
          </p:grpSpPr>
          <p:sp>
            <p:nvSpPr>
              <p:cNvPr id="19" name="Oval 18">
                <a:extLst>
                  <a:ext uri="{FF2B5EF4-FFF2-40B4-BE49-F238E27FC236}">
                    <a16:creationId xmlns:a16="http://schemas.microsoft.com/office/drawing/2014/main" id="{1540C107-2010-40F6-ADF0-DDC9E8C5F657}"/>
                  </a:ext>
                </a:extLst>
              </p:cNvPr>
              <p:cNvSpPr/>
              <p:nvPr/>
            </p:nvSpPr>
            <p:spPr>
              <a:xfrm>
                <a:off x="1475942" y="1890568"/>
                <a:ext cx="1213715" cy="1034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4777CE5-BEBB-49C4-B4E3-EE5F7E935ACB}"/>
                  </a:ext>
                </a:extLst>
              </p:cNvPr>
              <p:cNvSpPr txBox="1"/>
              <p:nvPr/>
            </p:nvSpPr>
            <p:spPr>
              <a:xfrm>
                <a:off x="310285" y="2269304"/>
                <a:ext cx="1213716" cy="276999"/>
              </a:xfrm>
              <a:prstGeom prst="rect">
                <a:avLst/>
              </a:prstGeom>
              <a:noFill/>
            </p:spPr>
            <p:txBody>
              <a:bodyPr wrap="square" rtlCol="0">
                <a:spAutoFit/>
              </a:bodyPr>
              <a:lstStyle/>
              <a:p>
                <a:pPr algn="ctr"/>
                <a:r>
                  <a:rPr lang="en-US" sz="1200" dirty="0"/>
                  <a:t>Text processing</a:t>
                </a:r>
              </a:p>
            </p:txBody>
          </p:sp>
          <p:pic>
            <p:nvPicPr>
              <p:cNvPr id="21" name="Picture 6" descr="Image result for openai wordvec">
                <a:extLst>
                  <a:ext uri="{FF2B5EF4-FFF2-40B4-BE49-F238E27FC236}">
                    <a16:creationId xmlns:a16="http://schemas.microsoft.com/office/drawing/2014/main" id="{2D3A1C90-077D-42F7-AF8C-D37BD75DB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444" y="2081222"/>
                <a:ext cx="912708" cy="676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65629A66-3C66-4B12-8DF0-6C518D7D2109}"/>
                </a:ext>
              </a:extLst>
            </p:cNvPr>
            <p:cNvGrpSpPr/>
            <p:nvPr/>
          </p:nvGrpSpPr>
          <p:grpSpPr>
            <a:xfrm>
              <a:off x="260349" y="3087941"/>
              <a:ext cx="2429308" cy="1034473"/>
              <a:chOff x="260349" y="3087941"/>
              <a:chExt cx="2429308" cy="1034473"/>
            </a:xfrm>
          </p:grpSpPr>
          <p:sp>
            <p:nvSpPr>
              <p:cNvPr id="16" name="Oval 15">
                <a:extLst>
                  <a:ext uri="{FF2B5EF4-FFF2-40B4-BE49-F238E27FC236}">
                    <a16:creationId xmlns:a16="http://schemas.microsoft.com/office/drawing/2014/main" id="{0AA81BCC-7A8D-4157-80E0-C80FD483543C}"/>
                  </a:ext>
                </a:extLst>
              </p:cNvPr>
              <p:cNvSpPr/>
              <p:nvPr/>
            </p:nvSpPr>
            <p:spPr>
              <a:xfrm>
                <a:off x="1475942" y="3087941"/>
                <a:ext cx="1213715" cy="1034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Image result for audio spectrogram">
                <a:extLst>
                  <a:ext uri="{FF2B5EF4-FFF2-40B4-BE49-F238E27FC236}">
                    <a16:creationId xmlns:a16="http://schemas.microsoft.com/office/drawing/2014/main" id="{9463693F-96E8-4227-85DE-89622F8EE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6411" y="3292962"/>
                <a:ext cx="992774" cy="6244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DE2F17D-4D05-4865-8659-9FBFD7B767B1}"/>
                  </a:ext>
                </a:extLst>
              </p:cNvPr>
              <p:cNvSpPr txBox="1"/>
              <p:nvPr/>
            </p:nvSpPr>
            <p:spPr>
              <a:xfrm>
                <a:off x="260349" y="3429000"/>
                <a:ext cx="1345786" cy="276999"/>
              </a:xfrm>
              <a:prstGeom prst="rect">
                <a:avLst/>
              </a:prstGeom>
              <a:noFill/>
            </p:spPr>
            <p:txBody>
              <a:bodyPr wrap="square" rtlCol="0">
                <a:spAutoFit/>
              </a:bodyPr>
              <a:lstStyle/>
              <a:p>
                <a:pPr algn="ctr"/>
                <a:r>
                  <a:rPr lang="en-US" sz="1200" dirty="0"/>
                  <a:t>Audio processing</a:t>
                </a:r>
              </a:p>
            </p:txBody>
          </p:sp>
        </p:grpSp>
        <p:pic>
          <p:nvPicPr>
            <p:cNvPr id="13" name="Picture 8" descr="Image result for sensors">
              <a:extLst>
                <a:ext uri="{FF2B5EF4-FFF2-40B4-BE49-F238E27FC236}">
                  <a16:creationId xmlns:a16="http://schemas.microsoft.com/office/drawing/2014/main" id="{2ACBD775-4F47-4237-AD38-41EF24D23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6135" y="4497710"/>
              <a:ext cx="979121" cy="555953"/>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BD779237-0E66-42A5-B8E6-8384D055D548}"/>
                </a:ext>
              </a:extLst>
            </p:cNvPr>
            <p:cNvSpPr/>
            <p:nvPr/>
          </p:nvSpPr>
          <p:spPr>
            <a:xfrm>
              <a:off x="1475942" y="4258451"/>
              <a:ext cx="1213715" cy="10344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B1F5C1-D1DA-47DB-BFE2-50B4F805C3ED}"/>
                </a:ext>
              </a:extLst>
            </p:cNvPr>
            <p:cNvSpPr txBox="1"/>
            <p:nvPr/>
          </p:nvSpPr>
          <p:spPr>
            <a:xfrm>
              <a:off x="444580" y="4541701"/>
              <a:ext cx="977324" cy="461665"/>
            </a:xfrm>
            <a:prstGeom prst="rect">
              <a:avLst/>
            </a:prstGeom>
            <a:noFill/>
          </p:spPr>
          <p:txBody>
            <a:bodyPr wrap="square" rtlCol="0">
              <a:spAutoFit/>
            </a:bodyPr>
            <a:lstStyle/>
            <a:p>
              <a:pPr algn="ctr"/>
              <a:r>
                <a:rPr lang="en-US" sz="1200" dirty="0"/>
                <a:t>Sensor data processing</a:t>
              </a:r>
            </a:p>
          </p:txBody>
        </p:sp>
      </p:grpSp>
      <p:grpSp>
        <p:nvGrpSpPr>
          <p:cNvPr id="25" name="Group 24">
            <a:extLst>
              <a:ext uri="{FF2B5EF4-FFF2-40B4-BE49-F238E27FC236}">
                <a16:creationId xmlns:a16="http://schemas.microsoft.com/office/drawing/2014/main" id="{5FC5A602-BFFC-4F9D-BC37-A9BA516B9F62}"/>
              </a:ext>
            </a:extLst>
          </p:cNvPr>
          <p:cNvGrpSpPr/>
          <p:nvPr/>
        </p:nvGrpSpPr>
        <p:grpSpPr>
          <a:xfrm>
            <a:off x="3452090" y="1959334"/>
            <a:ext cx="3435770" cy="3269992"/>
            <a:chOff x="3145990" y="1440053"/>
            <a:chExt cx="3435770" cy="3269992"/>
          </a:xfrm>
        </p:grpSpPr>
        <p:grpSp>
          <p:nvGrpSpPr>
            <p:cNvPr id="26" name="Group 25">
              <a:extLst>
                <a:ext uri="{FF2B5EF4-FFF2-40B4-BE49-F238E27FC236}">
                  <a16:creationId xmlns:a16="http://schemas.microsoft.com/office/drawing/2014/main" id="{DB6DC5B1-DB2E-4347-9A6B-A8D5B2F78D84}"/>
                </a:ext>
              </a:extLst>
            </p:cNvPr>
            <p:cNvGrpSpPr/>
            <p:nvPr/>
          </p:nvGrpSpPr>
          <p:grpSpPr>
            <a:xfrm>
              <a:off x="3149599" y="1982353"/>
              <a:ext cx="1213715" cy="1034473"/>
              <a:chOff x="3463636" y="1366290"/>
              <a:chExt cx="1213715" cy="1034473"/>
            </a:xfrm>
          </p:grpSpPr>
          <p:sp>
            <p:nvSpPr>
              <p:cNvPr id="45" name="Hexagon 44">
                <a:extLst>
                  <a:ext uri="{FF2B5EF4-FFF2-40B4-BE49-F238E27FC236}">
                    <a16:creationId xmlns:a16="http://schemas.microsoft.com/office/drawing/2014/main" id="{B7ACF601-B871-4FF5-BF2B-84715F4243C0}"/>
                  </a:ext>
                </a:extLst>
              </p:cNvPr>
              <p:cNvSpPr/>
              <p:nvPr/>
            </p:nvSpPr>
            <p:spPr>
              <a:xfrm>
                <a:off x="3463636" y="1366290"/>
                <a:ext cx="1213715" cy="1034473"/>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86625CC-8B77-460D-A0AD-FE4F914C25AB}"/>
                  </a:ext>
                </a:extLst>
              </p:cNvPr>
              <p:cNvSpPr txBox="1"/>
              <p:nvPr/>
            </p:nvSpPr>
            <p:spPr>
              <a:xfrm>
                <a:off x="3602578" y="1761313"/>
                <a:ext cx="960581" cy="276999"/>
              </a:xfrm>
              <a:prstGeom prst="rect">
                <a:avLst/>
              </a:prstGeom>
              <a:noFill/>
            </p:spPr>
            <p:txBody>
              <a:bodyPr wrap="square" rtlCol="0">
                <a:spAutoFit/>
              </a:bodyPr>
              <a:lstStyle/>
              <a:p>
                <a:r>
                  <a:rPr lang="en-US" sz="1200" dirty="0"/>
                  <a:t>Multimodal</a:t>
                </a:r>
              </a:p>
            </p:txBody>
          </p:sp>
        </p:grpSp>
        <p:grpSp>
          <p:nvGrpSpPr>
            <p:cNvPr id="27" name="Group 26">
              <a:extLst>
                <a:ext uri="{FF2B5EF4-FFF2-40B4-BE49-F238E27FC236}">
                  <a16:creationId xmlns:a16="http://schemas.microsoft.com/office/drawing/2014/main" id="{DF1778FA-9082-4741-B1CE-AF0B2AD53EA7}"/>
                </a:ext>
              </a:extLst>
            </p:cNvPr>
            <p:cNvGrpSpPr/>
            <p:nvPr/>
          </p:nvGrpSpPr>
          <p:grpSpPr>
            <a:xfrm>
              <a:off x="3145990" y="3196014"/>
              <a:ext cx="1213715" cy="1034473"/>
              <a:chOff x="3463636" y="1366290"/>
              <a:chExt cx="1213715" cy="1034473"/>
            </a:xfrm>
          </p:grpSpPr>
          <p:sp>
            <p:nvSpPr>
              <p:cNvPr id="43" name="Hexagon 42">
                <a:extLst>
                  <a:ext uri="{FF2B5EF4-FFF2-40B4-BE49-F238E27FC236}">
                    <a16:creationId xmlns:a16="http://schemas.microsoft.com/office/drawing/2014/main" id="{55FCD6A0-E86B-4F99-A0B4-726917BAA97A}"/>
                  </a:ext>
                </a:extLst>
              </p:cNvPr>
              <p:cNvSpPr/>
              <p:nvPr/>
            </p:nvSpPr>
            <p:spPr>
              <a:xfrm>
                <a:off x="3463636" y="1366290"/>
                <a:ext cx="1213715" cy="1034473"/>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7F81972D-C181-49AC-936D-B20BA60759C1}"/>
                  </a:ext>
                </a:extLst>
              </p:cNvPr>
              <p:cNvSpPr txBox="1"/>
              <p:nvPr/>
            </p:nvSpPr>
            <p:spPr>
              <a:xfrm>
                <a:off x="3594548" y="1771199"/>
                <a:ext cx="960581" cy="276999"/>
              </a:xfrm>
              <a:prstGeom prst="rect">
                <a:avLst/>
              </a:prstGeom>
              <a:noFill/>
            </p:spPr>
            <p:txBody>
              <a:bodyPr wrap="square" rtlCol="0">
                <a:spAutoFit/>
              </a:bodyPr>
              <a:lstStyle/>
              <a:p>
                <a:pPr algn="ctr"/>
                <a:r>
                  <a:rPr lang="en-US" sz="1200" dirty="0"/>
                  <a:t>Fusion</a:t>
                </a:r>
              </a:p>
            </p:txBody>
          </p:sp>
        </p:grpSp>
        <p:grpSp>
          <p:nvGrpSpPr>
            <p:cNvPr id="28" name="Group 27">
              <a:extLst>
                <a:ext uri="{FF2B5EF4-FFF2-40B4-BE49-F238E27FC236}">
                  <a16:creationId xmlns:a16="http://schemas.microsoft.com/office/drawing/2014/main" id="{4FC31A3E-0AD4-4A95-A353-17AEBA05673F}"/>
                </a:ext>
              </a:extLst>
            </p:cNvPr>
            <p:cNvGrpSpPr/>
            <p:nvPr/>
          </p:nvGrpSpPr>
          <p:grpSpPr>
            <a:xfrm>
              <a:off x="4270085" y="3675572"/>
              <a:ext cx="1213715" cy="1034473"/>
              <a:chOff x="4289424" y="2466096"/>
              <a:chExt cx="1213715" cy="1034473"/>
            </a:xfrm>
          </p:grpSpPr>
          <p:sp>
            <p:nvSpPr>
              <p:cNvPr id="41" name="Hexagon 40">
                <a:extLst>
                  <a:ext uri="{FF2B5EF4-FFF2-40B4-BE49-F238E27FC236}">
                    <a16:creationId xmlns:a16="http://schemas.microsoft.com/office/drawing/2014/main" id="{01DFA574-BCD7-4A9C-83F2-3133CA5156BE}"/>
                  </a:ext>
                </a:extLst>
              </p:cNvPr>
              <p:cNvSpPr/>
              <p:nvPr/>
            </p:nvSpPr>
            <p:spPr>
              <a:xfrm>
                <a:off x="4289424" y="2466096"/>
                <a:ext cx="1213715" cy="1034473"/>
              </a:xfrm>
              <a:prstGeom prst="hexag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B13A15D1-2552-4C3D-9570-218555239332}"/>
                  </a:ext>
                </a:extLst>
              </p:cNvPr>
              <p:cNvSpPr txBox="1"/>
              <p:nvPr/>
            </p:nvSpPr>
            <p:spPr>
              <a:xfrm>
                <a:off x="4418873" y="2754479"/>
                <a:ext cx="960581" cy="461665"/>
              </a:xfrm>
              <a:prstGeom prst="rect">
                <a:avLst/>
              </a:prstGeom>
              <a:noFill/>
            </p:spPr>
            <p:txBody>
              <a:bodyPr wrap="square" rtlCol="0">
                <a:spAutoFit/>
              </a:bodyPr>
              <a:lstStyle/>
              <a:p>
                <a:pPr algn="ctr"/>
                <a:r>
                  <a:rPr lang="en-US" sz="1200" dirty="0"/>
                  <a:t>Software Engineering</a:t>
                </a:r>
              </a:p>
            </p:txBody>
          </p:sp>
        </p:grpSp>
        <p:grpSp>
          <p:nvGrpSpPr>
            <p:cNvPr id="29" name="Group 28">
              <a:extLst>
                <a:ext uri="{FF2B5EF4-FFF2-40B4-BE49-F238E27FC236}">
                  <a16:creationId xmlns:a16="http://schemas.microsoft.com/office/drawing/2014/main" id="{6FBFBC38-B44F-4FC9-AC7C-70085A00EB6D}"/>
                </a:ext>
              </a:extLst>
            </p:cNvPr>
            <p:cNvGrpSpPr/>
            <p:nvPr/>
          </p:nvGrpSpPr>
          <p:grpSpPr>
            <a:xfrm>
              <a:off x="4257018" y="1440053"/>
              <a:ext cx="1213715" cy="1034473"/>
              <a:chOff x="3463636" y="1366290"/>
              <a:chExt cx="1213715" cy="1034473"/>
            </a:xfrm>
          </p:grpSpPr>
          <p:sp>
            <p:nvSpPr>
              <p:cNvPr id="39" name="Hexagon 38">
                <a:extLst>
                  <a:ext uri="{FF2B5EF4-FFF2-40B4-BE49-F238E27FC236}">
                    <a16:creationId xmlns:a16="http://schemas.microsoft.com/office/drawing/2014/main" id="{3781875A-FA23-4CFD-940B-CB060F7B6CFE}"/>
                  </a:ext>
                </a:extLst>
              </p:cNvPr>
              <p:cNvSpPr/>
              <p:nvPr/>
            </p:nvSpPr>
            <p:spPr>
              <a:xfrm>
                <a:off x="3463636" y="1366290"/>
                <a:ext cx="1213715" cy="1034473"/>
              </a:xfrm>
              <a:prstGeom prst="hexag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4E0767D-5C91-4266-81EE-507F30BD5E82}"/>
                  </a:ext>
                </a:extLst>
              </p:cNvPr>
              <p:cNvSpPr txBox="1"/>
              <p:nvPr/>
            </p:nvSpPr>
            <p:spPr>
              <a:xfrm>
                <a:off x="3590202" y="1652693"/>
                <a:ext cx="960581" cy="461665"/>
              </a:xfrm>
              <a:prstGeom prst="rect">
                <a:avLst/>
              </a:prstGeom>
              <a:noFill/>
            </p:spPr>
            <p:txBody>
              <a:bodyPr wrap="square" rtlCol="0">
                <a:spAutoFit/>
              </a:bodyPr>
              <a:lstStyle/>
              <a:p>
                <a:pPr algn="ctr"/>
                <a:r>
                  <a:rPr lang="en-US" sz="1200" dirty="0"/>
                  <a:t>Machine Learning</a:t>
                </a:r>
              </a:p>
            </p:txBody>
          </p:sp>
        </p:grpSp>
        <p:grpSp>
          <p:nvGrpSpPr>
            <p:cNvPr id="30" name="Group 29">
              <a:extLst>
                <a:ext uri="{FF2B5EF4-FFF2-40B4-BE49-F238E27FC236}">
                  <a16:creationId xmlns:a16="http://schemas.microsoft.com/office/drawing/2014/main" id="{139B5693-0467-422F-8F78-609E1DE35DF0}"/>
                </a:ext>
              </a:extLst>
            </p:cNvPr>
            <p:cNvGrpSpPr/>
            <p:nvPr/>
          </p:nvGrpSpPr>
          <p:grpSpPr>
            <a:xfrm>
              <a:off x="5318410" y="1998641"/>
              <a:ext cx="1213715" cy="1034473"/>
              <a:chOff x="3463636" y="1366290"/>
              <a:chExt cx="1213715" cy="1034473"/>
            </a:xfrm>
          </p:grpSpPr>
          <p:sp>
            <p:nvSpPr>
              <p:cNvPr id="37" name="Hexagon 36">
                <a:extLst>
                  <a:ext uri="{FF2B5EF4-FFF2-40B4-BE49-F238E27FC236}">
                    <a16:creationId xmlns:a16="http://schemas.microsoft.com/office/drawing/2014/main" id="{8897E2CE-1999-4FBC-BD0E-0AB17292989C}"/>
                  </a:ext>
                </a:extLst>
              </p:cNvPr>
              <p:cNvSpPr/>
              <p:nvPr/>
            </p:nvSpPr>
            <p:spPr>
              <a:xfrm>
                <a:off x="3463636" y="1366290"/>
                <a:ext cx="1213715" cy="1034473"/>
              </a:xfrm>
              <a:prstGeom prst="hexag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3C2594-6C52-4352-AAED-DB1C1E732704}"/>
                  </a:ext>
                </a:extLst>
              </p:cNvPr>
              <p:cNvSpPr txBox="1"/>
              <p:nvPr/>
            </p:nvSpPr>
            <p:spPr>
              <a:xfrm>
                <a:off x="3588329" y="1639139"/>
                <a:ext cx="960581" cy="461665"/>
              </a:xfrm>
              <a:prstGeom prst="rect">
                <a:avLst/>
              </a:prstGeom>
              <a:noFill/>
            </p:spPr>
            <p:txBody>
              <a:bodyPr wrap="square" rtlCol="0">
                <a:spAutoFit/>
              </a:bodyPr>
              <a:lstStyle/>
              <a:p>
                <a:pPr algn="ctr"/>
                <a:r>
                  <a:rPr lang="en-US" sz="1200" dirty="0"/>
                  <a:t>Pattern Recognition</a:t>
                </a:r>
              </a:p>
            </p:txBody>
          </p:sp>
        </p:grpSp>
        <p:grpSp>
          <p:nvGrpSpPr>
            <p:cNvPr id="31" name="Group 30">
              <a:extLst>
                <a:ext uri="{FF2B5EF4-FFF2-40B4-BE49-F238E27FC236}">
                  <a16:creationId xmlns:a16="http://schemas.microsoft.com/office/drawing/2014/main" id="{276F90F5-3C24-4DD7-97CA-259590C26DF2}"/>
                </a:ext>
              </a:extLst>
            </p:cNvPr>
            <p:cNvGrpSpPr/>
            <p:nvPr/>
          </p:nvGrpSpPr>
          <p:grpSpPr>
            <a:xfrm>
              <a:off x="5368045" y="3188762"/>
              <a:ext cx="1213715" cy="1034473"/>
              <a:chOff x="3463636" y="1366290"/>
              <a:chExt cx="1213715" cy="1034473"/>
            </a:xfrm>
            <a:solidFill>
              <a:schemeClr val="accent6">
                <a:lumMod val="40000"/>
                <a:lumOff val="60000"/>
              </a:schemeClr>
            </a:solidFill>
          </p:grpSpPr>
          <p:sp>
            <p:nvSpPr>
              <p:cNvPr id="35" name="Hexagon 34">
                <a:extLst>
                  <a:ext uri="{FF2B5EF4-FFF2-40B4-BE49-F238E27FC236}">
                    <a16:creationId xmlns:a16="http://schemas.microsoft.com/office/drawing/2014/main" id="{EDEC076F-D2B7-4812-8F03-17FB231E975A}"/>
                  </a:ext>
                </a:extLst>
              </p:cNvPr>
              <p:cNvSpPr/>
              <p:nvPr/>
            </p:nvSpPr>
            <p:spPr>
              <a:xfrm>
                <a:off x="3463636" y="1366290"/>
                <a:ext cx="1213715" cy="103447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CC4CED2-76B5-43D8-A4D5-FB40B115E942}"/>
                  </a:ext>
                </a:extLst>
              </p:cNvPr>
              <p:cNvSpPr txBox="1"/>
              <p:nvPr/>
            </p:nvSpPr>
            <p:spPr>
              <a:xfrm>
                <a:off x="3590202" y="1745026"/>
                <a:ext cx="960581" cy="276999"/>
              </a:xfrm>
              <a:prstGeom prst="rect">
                <a:avLst/>
              </a:prstGeom>
              <a:grpFill/>
            </p:spPr>
            <p:txBody>
              <a:bodyPr wrap="square" rtlCol="0">
                <a:spAutoFit/>
              </a:bodyPr>
              <a:lstStyle/>
              <a:p>
                <a:r>
                  <a:rPr lang="en-US" sz="1200" dirty="0"/>
                  <a:t>Data Mining</a:t>
                </a:r>
              </a:p>
            </p:txBody>
          </p:sp>
        </p:grpSp>
        <p:grpSp>
          <p:nvGrpSpPr>
            <p:cNvPr id="32" name="Group 31">
              <a:extLst>
                <a:ext uri="{FF2B5EF4-FFF2-40B4-BE49-F238E27FC236}">
                  <a16:creationId xmlns:a16="http://schemas.microsoft.com/office/drawing/2014/main" id="{D0D6C379-24EE-4DCF-BEAC-9566DCDF2E8D}"/>
                </a:ext>
              </a:extLst>
            </p:cNvPr>
            <p:cNvGrpSpPr/>
            <p:nvPr/>
          </p:nvGrpSpPr>
          <p:grpSpPr>
            <a:xfrm>
              <a:off x="4257018" y="2558396"/>
              <a:ext cx="1213715" cy="1034473"/>
              <a:chOff x="3463636" y="1366290"/>
              <a:chExt cx="1213715" cy="1034473"/>
            </a:xfrm>
          </p:grpSpPr>
          <p:sp>
            <p:nvSpPr>
              <p:cNvPr id="33" name="Hexagon 32">
                <a:extLst>
                  <a:ext uri="{FF2B5EF4-FFF2-40B4-BE49-F238E27FC236}">
                    <a16:creationId xmlns:a16="http://schemas.microsoft.com/office/drawing/2014/main" id="{D45E3DF5-9338-4AC4-B6B5-76AF10A98712}"/>
                  </a:ext>
                </a:extLst>
              </p:cNvPr>
              <p:cNvSpPr/>
              <p:nvPr/>
            </p:nvSpPr>
            <p:spPr>
              <a:xfrm>
                <a:off x="3463636" y="1366290"/>
                <a:ext cx="1213715" cy="1034473"/>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F744A80-DE2F-423C-B4B5-666FC8786090}"/>
                  </a:ext>
                </a:extLst>
              </p:cNvPr>
              <p:cNvSpPr txBox="1"/>
              <p:nvPr/>
            </p:nvSpPr>
            <p:spPr>
              <a:xfrm>
                <a:off x="3590895" y="1745026"/>
                <a:ext cx="1036332" cy="276999"/>
              </a:xfrm>
              <a:prstGeom prst="rect">
                <a:avLst/>
              </a:prstGeom>
              <a:noFill/>
            </p:spPr>
            <p:txBody>
              <a:bodyPr wrap="square" rtlCol="0">
                <a:spAutoFit/>
              </a:bodyPr>
              <a:lstStyle/>
              <a:p>
                <a:r>
                  <a:rPr lang="en-US" sz="1200" dirty="0"/>
                  <a:t>Optimization</a:t>
                </a:r>
              </a:p>
            </p:txBody>
          </p:sp>
        </p:grpSp>
      </p:grpSp>
      <p:grpSp>
        <p:nvGrpSpPr>
          <p:cNvPr id="47" name="Group 46">
            <a:extLst>
              <a:ext uri="{FF2B5EF4-FFF2-40B4-BE49-F238E27FC236}">
                <a16:creationId xmlns:a16="http://schemas.microsoft.com/office/drawing/2014/main" id="{DD4D9F7C-3051-4104-A595-219C6AF98161}"/>
              </a:ext>
            </a:extLst>
          </p:cNvPr>
          <p:cNvGrpSpPr/>
          <p:nvPr/>
        </p:nvGrpSpPr>
        <p:grpSpPr>
          <a:xfrm>
            <a:off x="7046525" y="1690688"/>
            <a:ext cx="3125244" cy="3951931"/>
            <a:chOff x="6850937" y="1237516"/>
            <a:chExt cx="3125244" cy="3951931"/>
          </a:xfrm>
        </p:grpSpPr>
        <p:sp>
          <p:nvSpPr>
            <p:cNvPr id="48" name="TextBox 47">
              <a:extLst>
                <a:ext uri="{FF2B5EF4-FFF2-40B4-BE49-F238E27FC236}">
                  <a16:creationId xmlns:a16="http://schemas.microsoft.com/office/drawing/2014/main" id="{2BF01BD7-ADA1-4482-B82F-4C66C65EAE21}"/>
                </a:ext>
              </a:extLst>
            </p:cNvPr>
            <p:cNvSpPr txBox="1"/>
            <p:nvPr/>
          </p:nvSpPr>
          <p:spPr>
            <a:xfrm rot="16200000">
              <a:off x="5059637" y="3028816"/>
              <a:ext cx="3951931" cy="369332"/>
            </a:xfrm>
            <a:prstGeom prst="rect">
              <a:avLst/>
            </a:prstGeom>
            <a:solidFill>
              <a:schemeClr val="accent1">
                <a:lumMod val="40000"/>
                <a:lumOff val="60000"/>
              </a:schemeClr>
            </a:solidFill>
            <a:ln>
              <a:solidFill>
                <a:schemeClr val="accent1"/>
              </a:solidFill>
            </a:ln>
          </p:spPr>
          <p:txBody>
            <a:bodyPr wrap="square" rtlCol="0">
              <a:spAutoFit/>
            </a:bodyPr>
            <a:lstStyle/>
            <a:p>
              <a:pPr algn="ctr"/>
              <a:r>
                <a:rPr lang="en-US" dirty="0"/>
                <a:t>Applications</a:t>
              </a:r>
            </a:p>
          </p:txBody>
        </p:sp>
        <p:sp>
          <p:nvSpPr>
            <p:cNvPr id="49" name="Left Brace 48">
              <a:extLst>
                <a:ext uri="{FF2B5EF4-FFF2-40B4-BE49-F238E27FC236}">
                  <a16:creationId xmlns:a16="http://schemas.microsoft.com/office/drawing/2014/main" id="{1D2263C4-D763-4DCB-8FA6-6229C1543D05}"/>
                </a:ext>
              </a:extLst>
            </p:cNvPr>
            <p:cNvSpPr/>
            <p:nvPr/>
          </p:nvSpPr>
          <p:spPr>
            <a:xfrm>
              <a:off x="7379671" y="1728598"/>
              <a:ext cx="850838" cy="304755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A3A1039-1041-4F8D-B31C-3025274667E0}"/>
                </a:ext>
              </a:extLst>
            </p:cNvPr>
            <p:cNvSpPr txBox="1"/>
            <p:nvPr/>
          </p:nvSpPr>
          <p:spPr>
            <a:xfrm>
              <a:off x="8217142" y="1436146"/>
              <a:ext cx="1745672" cy="584775"/>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1600" dirty="0"/>
                <a:t>Robotics and security systems</a:t>
              </a:r>
            </a:p>
          </p:txBody>
        </p:sp>
        <p:sp>
          <p:nvSpPr>
            <p:cNvPr id="51" name="TextBox 50">
              <a:extLst>
                <a:ext uri="{FF2B5EF4-FFF2-40B4-BE49-F238E27FC236}">
                  <a16:creationId xmlns:a16="http://schemas.microsoft.com/office/drawing/2014/main" id="{CFEC5418-D483-4F95-B7A0-88834A74E675}"/>
                </a:ext>
              </a:extLst>
            </p:cNvPr>
            <p:cNvSpPr txBox="1"/>
            <p:nvPr/>
          </p:nvSpPr>
          <p:spPr>
            <a:xfrm>
              <a:off x="8230509" y="2743413"/>
              <a:ext cx="1745672" cy="830997"/>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1600" dirty="0"/>
                <a:t>Biomedical imaging and eHealth systems</a:t>
              </a:r>
            </a:p>
          </p:txBody>
        </p:sp>
        <p:sp>
          <p:nvSpPr>
            <p:cNvPr id="52" name="TextBox 51">
              <a:extLst>
                <a:ext uri="{FF2B5EF4-FFF2-40B4-BE49-F238E27FC236}">
                  <a16:creationId xmlns:a16="http://schemas.microsoft.com/office/drawing/2014/main" id="{3F026768-B741-4609-9F3F-07C01E0CC873}"/>
                </a:ext>
              </a:extLst>
            </p:cNvPr>
            <p:cNvSpPr txBox="1"/>
            <p:nvPr/>
          </p:nvSpPr>
          <p:spPr>
            <a:xfrm>
              <a:off x="8230509" y="4303844"/>
              <a:ext cx="1745672" cy="830997"/>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1600" dirty="0"/>
                <a:t>Environment and habitat monitoring systems</a:t>
              </a:r>
            </a:p>
          </p:txBody>
        </p:sp>
      </p:grpSp>
      <p:sp>
        <p:nvSpPr>
          <p:cNvPr id="144" name="Slide Number Placeholder 3">
            <a:extLst>
              <a:ext uri="{FF2B5EF4-FFF2-40B4-BE49-F238E27FC236}">
                <a16:creationId xmlns:a16="http://schemas.microsoft.com/office/drawing/2014/main" id="{53CAD14F-9794-4010-A384-219204A5ED17}"/>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3</a:t>
            </a:fld>
            <a:endParaRPr lang="en-US" dirty="0">
              <a:solidFill>
                <a:schemeClr val="bg1"/>
              </a:solidFill>
            </a:endParaRPr>
          </a:p>
        </p:txBody>
      </p:sp>
    </p:spTree>
    <p:extLst>
      <p:ext uri="{BB962C8B-B14F-4D97-AF65-F5344CB8AC3E}">
        <p14:creationId xmlns:p14="http://schemas.microsoft.com/office/powerpoint/2010/main" val="1402952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F2C7-5AC0-4C48-B55C-60017B7DBA69}"/>
              </a:ext>
            </a:extLst>
          </p:cNvPr>
          <p:cNvSpPr>
            <a:spLocks noGrp="1"/>
          </p:cNvSpPr>
          <p:nvPr>
            <p:ph type="title"/>
          </p:nvPr>
        </p:nvSpPr>
        <p:spPr/>
        <p:txBody>
          <a:bodyPr/>
          <a:lstStyle/>
          <a:p>
            <a:pPr algn="ctr"/>
            <a:r>
              <a:rPr lang="en-US" dirty="0"/>
              <a:t>Training Framework</a:t>
            </a:r>
          </a:p>
        </p:txBody>
      </p:sp>
      <p:sp>
        <p:nvSpPr>
          <p:cNvPr id="4" name="Slide Number Placeholder 3">
            <a:extLst>
              <a:ext uri="{FF2B5EF4-FFF2-40B4-BE49-F238E27FC236}">
                <a16:creationId xmlns:a16="http://schemas.microsoft.com/office/drawing/2014/main" id="{EF704E75-4348-459F-92C4-222D25874463}"/>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30</a:t>
            </a:fld>
            <a:endParaRPr lang="en-US"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1DC404E6-EEB4-4F25-B6A1-E2ADB5137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34" y="1809818"/>
            <a:ext cx="10974332" cy="4210638"/>
          </a:xfrm>
          <a:prstGeom prst="rect">
            <a:avLst/>
          </a:prstGeom>
        </p:spPr>
      </p:pic>
    </p:spTree>
    <p:extLst>
      <p:ext uri="{BB962C8B-B14F-4D97-AF65-F5344CB8AC3E}">
        <p14:creationId xmlns:p14="http://schemas.microsoft.com/office/powerpoint/2010/main" val="3219708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395F9-C8B4-4AC1-B109-6124B4E853B4}"/>
              </a:ext>
            </a:extLst>
          </p:cNvPr>
          <p:cNvPicPr>
            <a:picLocks noChangeAspect="1"/>
          </p:cNvPicPr>
          <p:nvPr/>
        </p:nvPicPr>
        <p:blipFill>
          <a:blip r:embed="rId3"/>
          <a:stretch>
            <a:fillRect/>
          </a:stretch>
        </p:blipFill>
        <p:spPr>
          <a:xfrm>
            <a:off x="2552308" y="1460913"/>
            <a:ext cx="7182001" cy="4630501"/>
          </a:xfrm>
          <a:prstGeom prst="rect">
            <a:avLst/>
          </a:prstGeom>
        </p:spPr>
      </p:pic>
      <p:sp>
        <p:nvSpPr>
          <p:cNvPr id="18" name="Title 1">
            <a:extLst>
              <a:ext uri="{FF2B5EF4-FFF2-40B4-BE49-F238E27FC236}">
                <a16:creationId xmlns:a16="http://schemas.microsoft.com/office/drawing/2014/main" id="{41BB13B0-67AC-4147-AF55-FABF15F7FD5A}"/>
              </a:ext>
            </a:extLst>
          </p:cNvPr>
          <p:cNvSpPr>
            <a:spLocks noGrp="1"/>
          </p:cNvSpPr>
          <p:nvPr>
            <p:ph type="title"/>
          </p:nvPr>
        </p:nvSpPr>
        <p:spPr>
          <a:xfrm>
            <a:off x="838200" y="365126"/>
            <a:ext cx="10515600" cy="908090"/>
          </a:xfrm>
        </p:spPr>
        <p:txBody>
          <a:bodyPr/>
          <a:lstStyle/>
          <a:p>
            <a:pPr algn="ctr"/>
            <a:r>
              <a:rPr lang="en-US" dirty="0"/>
              <a:t>Cross Modal Grounding Example (1/2)</a:t>
            </a:r>
          </a:p>
        </p:txBody>
      </p:sp>
      <p:sp>
        <p:nvSpPr>
          <p:cNvPr id="5" name="Slide Number Placeholder 3">
            <a:extLst>
              <a:ext uri="{FF2B5EF4-FFF2-40B4-BE49-F238E27FC236}">
                <a16:creationId xmlns:a16="http://schemas.microsoft.com/office/drawing/2014/main" id="{34606235-DBEF-4843-80AA-C0B21CD425F5}"/>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31</a:t>
            </a:fld>
            <a:endParaRPr lang="en-US" dirty="0">
              <a:solidFill>
                <a:schemeClr val="bg1"/>
              </a:solidFill>
            </a:endParaRPr>
          </a:p>
        </p:txBody>
      </p:sp>
    </p:spTree>
    <p:extLst>
      <p:ext uri="{BB962C8B-B14F-4D97-AF65-F5344CB8AC3E}">
        <p14:creationId xmlns:p14="http://schemas.microsoft.com/office/powerpoint/2010/main" val="379184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A4F1D8-A0EC-4478-8B7E-76E2C47A0DFE}"/>
              </a:ext>
            </a:extLst>
          </p:cNvPr>
          <p:cNvSpPr>
            <a:spLocks noGrp="1"/>
          </p:cNvSpPr>
          <p:nvPr>
            <p:ph type="title"/>
          </p:nvPr>
        </p:nvSpPr>
        <p:spPr>
          <a:xfrm>
            <a:off x="838200" y="365126"/>
            <a:ext cx="10515600" cy="908090"/>
          </a:xfrm>
        </p:spPr>
        <p:txBody>
          <a:bodyPr/>
          <a:lstStyle/>
          <a:p>
            <a:pPr algn="ctr"/>
            <a:r>
              <a:rPr lang="en-US" dirty="0"/>
              <a:t>Cross Modal Grounding Example (2/2)</a:t>
            </a:r>
          </a:p>
        </p:txBody>
      </p:sp>
      <p:pic>
        <p:nvPicPr>
          <p:cNvPr id="3" name="Picture 2">
            <a:extLst>
              <a:ext uri="{FF2B5EF4-FFF2-40B4-BE49-F238E27FC236}">
                <a16:creationId xmlns:a16="http://schemas.microsoft.com/office/drawing/2014/main" id="{6C32DA4D-CC98-49F5-B87A-7CD60F5DDF54}"/>
              </a:ext>
            </a:extLst>
          </p:cNvPr>
          <p:cNvPicPr>
            <a:picLocks noChangeAspect="1"/>
          </p:cNvPicPr>
          <p:nvPr/>
        </p:nvPicPr>
        <p:blipFill>
          <a:blip r:embed="rId3"/>
          <a:stretch>
            <a:fillRect/>
          </a:stretch>
        </p:blipFill>
        <p:spPr>
          <a:xfrm>
            <a:off x="1109662" y="1273216"/>
            <a:ext cx="9972675" cy="4724400"/>
          </a:xfrm>
          <a:prstGeom prst="rect">
            <a:avLst/>
          </a:prstGeom>
        </p:spPr>
      </p:pic>
      <p:sp>
        <p:nvSpPr>
          <p:cNvPr id="4" name="Slide Number Placeholder 3">
            <a:extLst>
              <a:ext uri="{FF2B5EF4-FFF2-40B4-BE49-F238E27FC236}">
                <a16:creationId xmlns:a16="http://schemas.microsoft.com/office/drawing/2014/main" id="{5567EC3D-677E-44D6-9023-0594CC1CCB8D}"/>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32</a:t>
            </a:fld>
            <a:endParaRPr lang="en-US" dirty="0">
              <a:solidFill>
                <a:schemeClr val="bg1"/>
              </a:solidFill>
            </a:endParaRPr>
          </a:p>
        </p:txBody>
      </p:sp>
    </p:spTree>
    <p:extLst>
      <p:ext uri="{BB962C8B-B14F-4D97-AF65-F5344CB8AC3E}">
        <p14:creationId xmlns:p14="http://schemas.microsoft.com/office/powerpoint/2010/main" val="3325345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C4F3-79E7-4419-8D90-0C2099C3081A}"/>
              </a:ext>
            </a:extLst>
          </p:cNvPr>
          <p:cNvSpPr>
            <a:spLocks noGrp="1"/>
          </p:cNvSpPr>
          <p:nvPr>
            <p:ph type="title"/>
          </p:nvPr>
        </p:nvSpPr>
        <p:spPr/>
        <p:txBody>
          <a:bodyPr/>
          <a:lstStyle/>
          <a:p>
            <a:pPr algn="ctr"/>
            <a:r>
              <a:rPr lang="en-US" dirty="0"/>
              <a:t>Disambiguation</a:t>
            </a:r>
          </a:p>
        </p:txBody>
      </p:sp>
      <p:sp>
        <p:nvSpPr>
          <p:cNvPr id="3" name="Content Placeholder 2">
            <a:extLst>
              <a:ext uri="{FF2B5EF4-FFF2-40B4-BE49-F238E27FC236}">
                <a16:creationId xmlns:a16="http://schemas.microsoft.com/office/drawing/2014/main" id="{131B7044-ED25-4F22-97E8-E0E659C5EF4E}"/>
              </a:ext>
            </a:extLst>
          </p:cNvPr>
          <p:cNvSpPr>
            <a:spLocks noGrp="1"/>
          </p:cNvSpPr>
          <p:nvPr>
            <p:ph idx="1"/>
          </p:nvPr>
        </p:nvSpPr>
        <p:spPr/>
        <p:txBody>
          <a:bodyPr>
            <a:normAutofit/>
          </a:bodyPr>
          <a:lstStyle/>
          <a:p>
            <a:r>
              <a:rPr lang="en-US" sz="2000" dirty="0"/>
              <a:t>Ambiguity can occur very easily when object recognized by the vision system is called by a different name in the language</a:t>
            </a:r>
          </a:p>
          <a:p>
            <a:endParaRPr lang="en-US" sz="2000" dirty="0"/>
          </a:p>
          <a:p>
            <a:r>
              <a:rPr lang="en-US" sz="2000" dirty="0"/>
              <a:t>Say that segmentation classifier detects object class as a </a:t>
            </a:r>
            <a:r>
              <a:rPr lang="en-US" sz="2000" dirty="0">
                <a:solidFill>
                  <a:schemeClr val="accent5"/>
                </a:solidFill>
              </a:rPr>
              <a:t>dog-bed</a:t>
            </a:r>
            <a:r>
              <a:rPr lang="en-US" sz="2000" dirty="0"/>
              <a:t> but user calls it </a:t>
            </a:r>
            <a:r>
              <a:rPr lang="en-US" sz="2000" dirty="0">
                <a:solidFill>
                  <a:srgbClr val="C00000"/>
                </a:solidFill>
              </a:rPr>
              <a:t>bean-bag. </a:t>
            </a:r>
            <a:r>
              <a:rPr lang="en-US" sz="2000" dirty="0"/>
              <a:t>Another example would be </a:t>
            </a:r>
            <a:r>
              <a:rPr lang="en-US" sz="2000" dirty="0">
                <a:solidFill>
                  <a:schemeClr val="accent1">
                    <a:lumMod val="75000"/>
                  </a:schemeClr>
                </a:solidFill>
              </a:rPr>
              <a:t>Cup</a:t>
            </a:r>
            <a:r>
              <a:rPr lang="en-US" sz="2000" dirty="0"/>
              <a:t> and </a:t>
            </a:r>
            <a:r>
              <a:rPr lang="en-US" sz="2000" dirty="0">
                <a:solidFill>
                  <a:srgbClr val="C00000"/>
                </a:solidFill>
              </a:rPr>
              <a:t>Mug</a:t>
            </a:r>
          </a:p>
          <a:p>
            <a:endParaRPr lang="en-US" sz="2000" dirty="0"/>
          </a:p>
          <a:p>
            <a:r>
              <a:rPr lang="en-US" sz="2000" dirty="0"/>
              <a:t>We propose a 2-way disambiguation strategy that can leverage online knowledge base</a:t>
            </a:r>
          </a:p>
          <a:p>
            <a:endParaRPr lang="en-US" sz="2000" dirty="0"/>
          </a:p>
          <a:p>
            <a:pPr lvl="1"/>
            <a:r>
              <a:rPr lang="en-US" sz="2000" dirty="0"/>
              <a:t>1 step grounding</a:t>
            </a:r>
          </a:p>
          <a:p>
            <a:pPr lvl="1"/>
            <a:endParaRPr lang="en-US" sz="2000" dirty="0"/>
          </a:p>
          <a:p>
            <a:pPr lvl="1"/>
            <a:r>
              <a:rPr lang="en-US" sz="2000" dirty="0"/>
              <a:t>2 step grounding</a:t>
            </a:r>
          </a:p>
        </p:txBody>
      </p:sp>
      <p:sp>
        <p:nvSpPr>
          <p:cNvPr id="4" name="Slide Number Placeholder 3">
            <a:extLst>
              <a:ext uri="{FF2B5EF4-FFF2-40B4-BE49-F238E27FC236}">
                <a16:creationId xmlns:a16="http://schemas.microsoft.com/office/drawing/2014/main" id="{144D0315-B5CC-482F-A3EA-4601E33F0D1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33</a:t>
            </a:fld>
            <a:endParaRPr lang="en-US" dirty="0">
              <a:solidFill>
                <a:schemeClr val="bg1"/>
              </a:solidFill>
            </a:endParaRPr>
          </a:p>
        </p:txBody>
      </p:sp>
    </p:spTree>
    <p:extLst>
      <p:ext uri="{BB962C8B-B14F-4D97-AF65-F5344CB8AC3E}">
        <p14:creationId xmlns:p14="http://schemas.microsoft.com/office/powerpoint/2010/main" val="147769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5EF3-8C58-489C-B16D-D804D15CEB48}"/>
              </a:ext>
            </a:extLst>
          </p:cNvPr>
          <p:cNvSpPr>
            <a:spLocks noGrp="1"/>
          </p:cNvSpPr>
          <p:nvPr>
            <p:ph type="title"/>
          </p:nvPr>
        </p:nvSpPr>
        <p:spPr/>
        <p:txBody>
          <a:bodyPr/>
          <a:lstStyle/>
          <a:p>
            <a:pPr algn="ctr"/>
            <a:r>
              <a:rPr lang="en-US" dirty="0"/>
              <a:t>1 step grounding</a:t>
            </a:r>
          </a:p>
        </p:txBody>
      </p:sp>
      <p:sp>
        <p:nvSpPr>
          <p:cNvPr id="4" name="Slide Number Placeholder 3">
            <a:extLst>
              <a:ext uri="{FF2B5EF4-FFF2-40B4-BE49-F238E27FC236}">
                <a16:creationId xmlns:a16="http://schemas.microsoft.com/office/drawing/2014/main" id="{7A840270-7343-4103-87E0-BFC6423C256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34</a:t>
            </a:fld>
            <a:endParaRPr lang="en-US" dirty="0">
              <a:solidFill>
                <a:schemeClr val="bg1"/>
              </a:solidFill>
            </a:endParaRPr>
          </a:p>
        </p:txBody>
      </p:sp>
      <p:pic>
        <p:nvPicPr>
          <p:cNvPr id="5" name="Picture 4">
            <a:extLst>
              <a:ext uri="{FF2B5EF4-FFF2-40B4-BE49-F238E27FC236}">
                <a16:creationId xmlns:a16="http://schemas.microsoft.com/office/drawing/2014/main" id="{7733F9CF-98F0-41D2-B824-6E88937DBA0E}"/>
              </a:ext>
            </a:extLst>
          </p:cNvPr>
          <p:cNvPicPr>
            <a:picLocks noChangeAspect="1"/>
          </p:cNvPicPr>
          <p:nvPr/>
        </p:nvPicPr>
        <p:blipFill>
          <a:blip r:embed="rId3"/>
          <a:stretch>
            <a:fillRect/>
          </a:stretch>
        </p:blipFill>
        <p:spPr>
          <a:xfrm>
            <a:off x="3795627" y="2284356"/>
            <a:ext cx="2028825" cy="2019300"/>
          </a:xfrm>
          <a:prstGeom prst="rect">
            <a:avLst/>
          </a:prstGeom>
        </p:spPr>
      </p:pic>
      <p:sp>
        <p:nvSpPr>
          <p:cNvPr id="6" name="Oval 5">
            <a:extLst>
              <a:ext uri="{FF2B5EF4-FFF2-40B4-BE49-F238E27FC236}">
                <a16:creationId xmlns:a16="http://schemas.microsoft.com/office/drawing/2014/main" id="{7C7C30B7-9A9C-4930-8523-6F245ACB8DC9}"/>
              </a:ext>
            </a:extLst>
          </p:cNvPr>
          <p:cNvSpPr/>
          <p:nvPr/>
        </p:nvSpPr>
        <p:spPr>
          <a:xfrm>
            <a:off x="4810039" y="3522063"/>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291256F-CF61-42CD-977F-E6AB0594581C}"/>
              </a:ext>
            </a:extLst>
          </p:cNvPr>
          <p:cNvSpPr/>
          <p:nvPr/>
        </p:nvSpPr>
        <p:spPr>
          <a:xfrm>
            <a:off x="4457769" y="3698879"/>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7298078-F8C1-4D4B-976E-0FAEA3EAF0C1}"/>
              </a:ext>
            </a:extLst>
          </p:cNvPr>
          <p:cNvSpPr/>
          <p:nvPr/>
        </p:nvSpPr>
        <p:spPr>
          <a:xfrm>
            <a:off x="4457768" y="2969915"/>
            <a:ext cx="519345" cy="448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EC517EF-3F87-4D86-9FBA-1E3280D33DA2}"/>
              </a:ext>
            </a:extLst>
          </p:cNvPr>
          <p:cNvSpPr/>
          <p:nvPr/>
        </p:nvSpPr>
        <p:spPr>
          <a:xfrm>
            <a:off x="3795626" y="3522063"/>
            <a:ext cx="463858" cy="416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33FCB-B466-4E47-BAE0-90DEAD65FC05}"/>
              </a:ext>
            </a:extLst>
          </p:cNvPr>
          <p:cNvSpPr txBox="1"/>
          <p:nvPr/>
        </p:nvSpPr>
        <p:spPr>
          <a:xfrm>
            <a:off x="1304537" y="1690688"/>
            <a:ext cx="8464495" cy="369332"/>
          </a:xfrm>
          <a:prstGeom prst="rect">
            <a:avLst/>
          </a:prstGeom>
          <a:noFill/>
        </p:spPr>
        <p:txBody>
          <a:bodyPr wrap="square" rtlCol="0">
            <a:spAutoFit/>
          </a:bodyPr>
          <a:lstStyle/>
          <a:p>
            <a:r>
              <a:rPr lang="en-US" b="1" dirty="0"/>
              <a:t>Disambiguate Cup and Mug/ </a:t>
            </a:r>
            <a:r>
              <a:rPr lang="en-US" b="1" dirty="0">
                <a:solidFill>
                  <a:schemeClr val="accent2"/>
                </a:solidFill>
              </a:rPr>
              <a:t>Pick up the Mug but segmentation class is Cup </a:t>
            </a:r>
          </a:p>
        </p:txBody>
      </p:sp>
      <p:sp>
        <p:nvSpPr>
          <p:cNvPr id="21" name="TextBox 20">
            <a:extLst>
              <a:ext uri="{FF2B5EF4-FFF2-40B4-BE49-F238E27FC236}">
                <a16:creationId xmlns:a16="http://schemas.microsoft.com/office/drawing/2014/main" id="{9250F8BC-5743-46BE-BB41-1F5B0B9E12AD}"/>
              </a:ext>
            </a:extLst>
          </p:cNvPr>
          <p:cNvSpPr txBox="1"/>
          <p:nvPr/>
        </p:nvSpPr>
        <p:spPr>
          <a:xfrm>
            <a:off x="1435261" y="2407534"/>
            <a:ext cx="1894114" cy="3693319"/>
          </a:xfrm>
          <a:prstGeom prst="rect">
            <a:avLst/>
          </a:prstGeom>
          <a:noFill/>
        </p:spPr>
        <p:txBody>
          <a:bodyPr wrap="square" rtlCol="0">
            <a:spAutoFit/>
          </a:bodyPr>
          <a:lstStyle/>
          <a:p>
            <a:pPr marL="342900" indent="-342900">
              <a:buAutoNum type="arabicPeriod"/>
            </a:pPr>
            <a:r>
              <a:rPr lang="en-US" dirty="0"/>
              <a:t>Download N images for segmentation class “Cup” </a:t>
            </a:r>
          </a:p>
          <a:p>
            <a:pPr marL="342900" indent="-342900">
              <a:buAutoNum type="arabicPeriod"/>
            </a:pPr>
            <a:endParaRPr lang="en-US" dirty="0"/>
          </a:p>
          <a:p>
            <a:pPr marL="342900" indent="-342900">
              <a:buAutoNum type="arabicPeriod"/>
            </a:pPr>
            <a:r>
              <a:rPr lang="en-US" dirty="0"/>
              <a:t>Pass each of the N images through pretrained </a:t>
            </a:r>
            <a:r>
              <a:rPr lang="en-US" dirty="0" err="1"/>
              <a:t>resnet</a:t>
            </a:r>
            <a:r>
              <a:rPr lang="en-US" dirty="0"/>
              <a:t> to generate feature embeddings</a:t>
            </a:r>
          </a:p>
        </p:txBody>
      </p:sp>
      <p:cxnSp>
        <p:nvCxnSpPr>
          <p:cNvPr id="23" name="Straight Arrow Connector 22">
            <a:extLst>
              <a:ext uri="{FF2B5EF4-FFF2-40B4-BE49-F238E27FC236}">
                <a16:creationId xmlns:a16="http://schemas.microsoft.com/office/drawing/2014/main" id="{F1C80097-4435-40E0-ADA5-E5E2A0F66476}"/>
              </a:ext>
            </a:extLst>
          </p:cNvPr>
          <p:cNvCxnSpPr>
            <a:cxnSpLocks/>
          </p:cNvCxnSpPr>
          <p:nvPr/>
        </p:nvCxnSpPr>
        <p:spPr>
          <a:xfrm flipV="1">
            <a:off x="3857184" y="3846155"/>
            <a:ext cx="170806" cy="100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418B23-5F5B-4C6A-B323-21A47AC9115F}"/>
              </a:ext>
            </a:extLst>
          </p:cNvPr>
          <p:cNvCxnSpPr/>
          <p:nvPr/>
        </p:nvCxnSpPr>
        <p:spPr>
          <a:xfrm flipV="1">
            <a:off x="4586835" y="3938752"/>
            <a:ext cx="0" cy="99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6DD908-C5DB-48CC-90C4-023DA5C36F9F}"/>
              </a:ext>
            </a:extLst>
          </p:cNvPr>
          <p:cNvCxnSpPr>
            <a:cxnSpLocks/>
            <a:endCxn id="8" idx="3"/>
          </p:cNvCxnSpPr>
          <p:nvPr/>
        </p:nvCxnSpPr>
        <p:spPr>
          <a:xfrm flipV="1">
            <a:off x="4259484" y="3352544"/>
            <a:ext cx="274340" cy="157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D52C2F-B84E-43A6-8640-52F76E144C9A}"/>
              </a:ext>
            </a:extLst>
          </p:cNvPr>
          <p:cNvCxnSpPr>
            <a:endCxn id="6" idx="4"/>
          </p:cNvCxnSpPr>
          <p:nvPr/>
        </p:nvCxnSpPr>
        <p:spPr>
          <a:xfrm flipH="1" flipV="1">
            <a:off x="4986174" y="3846154"/>
            <a:ext cx="176135" cy="9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AA8B49-0271-4FA5-95B7-92EF5EB5C8EE}"/>
              </a:ext>
            </a:extLst>
          </p:cNvPr>
          <p:cNvSpPr txBox="1"/>
          <p:nvPr/>
        </p:nvSpPr>
        <p:spPr>
          <a:xfrm>
            <a:off x="3505510" y="4849792"/>
            <a:ext cx="2771103" cy="1200329"/>
          </a:xfrm>
          <a:prstGeom prst="rect">
            <a:avLst/>
          </a:prstGeom>
          <a:noFill/>
        </p:spPr>
        <p:txBody>
          <a:bodyPr wrap="square" rtlCol="0">
            <a:spAutoFit/>
          </a:bodyPr>
          <a:lstStyle/>
          <a:p>
            <a:r>
              <a:rPr lang="en-US" dirty="0"/>
              <a:t>3. Pass each bounding box region into pretrained </a:t>
            </a:r>
            <a:r>
              <a:rPr lang="en-US" dirty="0" err="1"/>
              <a:t>resnet</a:t>
            </a:r>
            <a:r>
              <a:rPr lang="en-US" dirty="0"/>
              <a:t> classifier to get embeddings</a:t>
            </a:r>
          </a:p>
        </p:txBody>
      </p:sp>
      <p:sp>
        <p:nvSpPr>
          <p:cNvPr id="34" name="TextBox 33">
            <a:extLst>
              <a:ext uri="{FF2B5EF4-FFF2-40B4-BE49-F238E27FC236}">
                <a16:creationId xmlns:a16="http://schemas.microsoft.com/office/drawing/2014/main" id="{9FFAEC21-3BBD-453B-9543-66CFD85294B2}"/>
              </a:ext>
            </a:extLst>
          </p:cNvPr>
          <p:cNvSpPr txBox="1"/>
          <p:nvPr/>
        </p:nvSpPr>
        <p:spPr>
          <a:xfrm>
            <a:off x="6425038" y="2636528"/>
            <a:ext cx="2771103" cy="923330"/>
          </a:xfrm>
          <a:prstGeom prst="rect">
            <a:avLst/>
          </a:prstGeom>
          <a:noFill/>
        </p:spPr>
        <p:txBody>
          <a:bodyPr wrap="square" rtlCol="0">
            <a:spAutoFit/>
          </a:bodyPr>
          <a:lstStyle/>
          <a:p>
            <a:r>
              <a:rPr lang="en-US" dirty="0"/>
              <a:t>4. Compare embeddings obtained in step 2 and 3 and pick the closest match</a:t>
            </a:r>
          </a:p>
        </p:txBody>
      </p:sp>
    </p:spTree>
    <p:extLst>
      <p:ext uri="{BB962C8B-B14F-4D97-AF65-F5344CB8AC3E}">
        <p14:creationId xmlns:p14="http://schemas.microsoft.com/office/powerpoint/2010/main" val="611079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5EF3-8C58-489C-B16D-D804D15CEB48}"/>
              </a:ext>
            </a:extLst>
          </p:cNvPr>
          <p:cNvSpPr>
            <a:spLocks noGrp="1"/>
          </p:cNvSpPr>
          <p:nvPr>
            <p:ph type="title"/>
          </p:nvPr>
        </p:nvSpPr>
        <p:spPr/>
        <p:txBody>
          <a:bodyPr/>
          <a:lstStyle/>
          <a:p>
            <a:pPr algn="ctr"/>
            <a:r>
              <a:rPr lang="en-US" dirty="0"/>
              <a:t>2 step grounding</a:t>
            </a:r>
          </a:p>
        </p:txBody>
      </p:sp>
      <p:sp>
        <p:nvSpPr>
          <p:cNvPr id="4" name="Slide Number Placeholder 3">
            <a:extLst>
              <a:ext uri="{FF2B5EF4-FFF2-40B4-BE49-F238E27FC236}">
                <a16:creationId xmlns:a16="http://schemas.microsoft.com/office/drawing/2014/main" id="{7A840270-7343-4103-87E0-BFC6423C256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35</a:t>
            </a:fld>
            <a:endParaRPr lang="en-US" dirty="0">
              <a:solidFill>
                <a:schemeClr val="bg1"/>
              </a:solidFill>
            </a:endParaRPr>
          </a:p>
        </p:txBody>
      </p:sp>
      <p:pic>
        <p:nvPicPr>
          <p:cNvPr id="5" name="Picture 4">
            <a:extLst>
              <a:ext uri="{FF2B5EF4-FFF2-40B4-BE49-F238E27FC236}">
                <a16:creationId xmlns:a16="http://schemas.microsoft.com/office/drawing/2014/main" id="{7733F9CF-98F0-41D2-B824-6E88937DBA0E}"/>
              </a:ext>
            </a:extLst>
          </p:cNvPr>
          <p:cNvPicPr>
            <a:picLocks noChangeAspect="1"/>
          </p:cNvPicPr>
          <p:nvPr/>
        </p:nvPicPr>
        <p:blipFill>
          <a:blip r:embed="rId3"/>
          <a:stretch>
            <a:fillRect/>
          </a:stretch>
        </p:blipFill>
        <p:spPr>
          <a:xfrm>
            <a:off x="3795627" y="2284356"/>
            <a:ext cx="2028825" cy="2019300"/>
          </a:xfrm>
          <a:prstGeom prst="rect">
            <a:avLst/>
          </a:prstGeom>
        </p:spPr>
      </p:pic>
      <p:sp>
        <p:nvSpPr>
          <p:cNvPr id="6" name="Oval 5">
            <a:extLst>
              <a:ext uri="{FF2B5EF4-FFF2-40B4-BE49-F238E27FC236}">
                <a16:creationId xmlns:a16="http://schemas.microsoft.com/office/drawing/2014/main" id="{7C7C30B7-9A9C-4930-8523-6F245ACB8DC9}"/>
              </a:ext>
            </a:extLst>
          </p:cNvPr>
          <p:cNvSpPr/>
          <p:nvPr/>
        </p:nvSpPr>
        <p:spPr>
          <a:xfrm>
            <a:off x="4810039" y="3522063"/>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291256F-CF61-42CD-977F-E6AB0594581C}"/>
              </a:ext>
            </a:extLst>
          </p:cNvPr>
          <p:cNvSpPr/>
          <p:nvPr/>
        </p:nvSpPr>
        <p:spPr>
          <a:xfrm>
            <a:off x="4457769" y="3698879"/>
            <a:ext cx="352270" cy="3240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7298078-F8C1-4D4B-976E-0FAEA3EAF0C1}"/>
              </a:ext>
            </a:extLst>
          </p:cNvPr>
          <p:cNvSpPr/>
          <p:nvPr/>
        </p:nvSpPr>
        <p:spPr>
          <a:xfrm>
            <a:off x="4457768" y="2969915"/>
            <a:ext cx="519345" cy="448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EC517EF-3F87-4D86-9FBA-1E3280D33DA2}"/>
              </a:ext>
            </a:extLst>
          </p:cNvPr>
          <p:cNvSpPr/>
          <p:nvPr/>
        </p:nvSpPr>
        <p:spPr>
          <a:xfrm>
            <a:off x="3795626" y="3522063"/>
            <a:ext cx="463858" cy="4166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33FCB-B466-4E47-BAE0-90DEAD65FC05}"/>
              </a:ext>
            </a:extLst>
          </p:cNvPr>
          <p:cNvSpPr txBox="1"/>
          <p:nvPr/>
        </p:nvSpPr>
        <p:spPr>
          <a:xfrm>
            <a:off x="1304537" y="1690688"/>
            <a:ext cx="8464495" cy="369332"/>
          </a:xfrm>
          <a:prstGeom prst="rect">
            <a:avLst/>
          </a:prstGeom>
          <a:noFill/>
        </p:spPr>
        <p:txBody>
          <a:bodyPr wrap="square" rtlCol="0">
            <a:spAutoFit/>
          </a:bodyPr>
          <a:lstStyle/>
          <a:p>
            <a:r>
              <a:rPr lang="en-US" b="1" dirty="0"/>
              <a:t>Disambiguate Cup and Mug/ </a:t>
            </a:r>
            <a:r>
              <a:rPr lang="en-US" b="1" dirty="0">
                <a:solidFill>
                  <a:schemeClr val="accent2"/>
                </a:solidFill>
              </a:rPr>
              <a:t>Pick up the Mug but segmentation class is Cup </a:t>
            </a:r>
          </a:p>
        </p:txBody>
      </p:sp>
      <p:sp>
        <p:nvSpPr>
          <p:cNvPr id="21" name="TextBox 20">
            <a:extLst>
              <a:ext uri="{FF2B5EF4-FFF2-40B4-BE49-F238E27FC236}">
                <a16:creationId xmlns:a16="http://schemas.microsoft.com/office/drawing/2014/main" id="{9250F8BC-5743-46BE-BB41-1F5B0B9E12AD}"/>
              </a:ext>
            </a:extLst>
          </p:cNvPr>
          <p:cNvSpPr txBox="1"/>
          <p:nvPr/>
        </p:nvSpPr>
        <p:spPr>
          <a:xfrm>
            <a:off x="1435261" y="2407534"/>
            <a:ext cx="1894114" cy="3693319"/>
          </a:xfrm>
          <a:prstGeom prst="rect">
            <a:avLst/>
          </a:prstGeom>
          <a:noFill/>
        </p:spPr>
        <p:txBody>
          <a:bodyPr wrap="square" rtlCol="0">
            <a:spAutoFit/>
          </a:bodyPr>
          <a:lstStyle/>
          <a:p>
            <a:pPr marL="342900" indent="-342900">
              <a:buAutoNum type="arabicPeriod"/>
            </a:pPr>
            <a:r>
              <a:rPr lang="en-US" dirty="0"/>
              <a:t>Download N images for segmentation class “Cup” </a:t>
            </a:r>
          </a:p>
          <a:p>
            <a:pPr marL="342900" indent="-342900">
              <a:buAutoNum type="arabicPeriod"/>
            </a:pPr>
            <a:endParaRPr lang="en-US" dirty="0"/>
          </a:p>
          <a:p>
            <a:pPr marL="342900" indent="-342900">
              <a:buAutoNum type="arabicPeriod"/>
            </a:pPr>
            <a:r>
              <a:rPr lang="en-US" dirty="0"/>
              <a:t>Pass each of the N images through pretrained </a:t>
            </a:r>
            <a:r>
              <a:rPr lang="en-US" dirty="0" err="1"/>
              <a:t>resnet</a:t>
            </a:r>
            <a:r>
              <a:rPr lang="en-US" dirty="0"/>
              <a:t> to generate feature embeddings</a:t>
            </a:r>
          </a:p>
        </p:txBody>
      </p:sp>
      <p:cxnSp>
        <p:nvCxnSpPr>
          <p:cNvPr id="23" name="Straight Arrow Connector 22">
            <a:extLst>
              <a:ext uri="{FF2B5EF4-FFF2-40B4-BE49-F238E27FC236}">
                <a16:creationId xmlns:a16="http://schemas.microsoft.com/office/drawing/2014/main" id="{F1C80097-4435-40E0-ADA5-E5E2A0F66476}"/>
              </a:ext>
            </a:extLst>
          </p:cNvPr>
          <p:cNvCxnSpPr>
            <a:cxnSpLocks/>
          </p:cNvCxnSpPr>
          <p:nvPr/>
        </p:nvCxnSpPr>
        <p:spPr>
          <a:xfrm flipV="1">
            <a:off x="3857184" y="3846155"/>
            <a:ext cx="170806" cy="100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418B23-5F5B-4C6A-B323-21A47AC9115F}"/>
              </a:ext>
            </a:extLst>
          </p:cNvPr>
          <p:cNvCxnSpPr/>
          <p:nvPr/>
        </p:nvCxnSpPr>
        <p:spPr>
          <a:xfrm flipV="1">
            <a:off x="4586835" y="3938752"/>
            <a:ext cx="0" cy="99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6DD908-C5DB-48CC-90C4-023DA5C36F9F}"/>
              </a:ext>
            </a:extLst>
          </p:cNvPr>
          <p:cNvCxnSpPr>
            <a:cxnSpLocks/>
            <a:endCxn id="8" idx="3"/>
          </p:cNvCxnSpPr>
          <p:nvPr/>
        </p:nvCxnSpPr>
        <p:spPr>
          <a:xfrm flipV="1">
            <a:off x="4259484" y="3352544"/>
            <a:ext cx="274340" cy="157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D52C2F-B84E-43A6-8640-52F76E144C9A}"/>
              </a:ext>
            </a:extLst>
          </p:cNvPr>
          <p:cNvCxnSpPr>
            <a:endCxn id="6" idx="4"/>
          </p:cNvCxnSpPr>
          <p:nvPr/>
        </p:nvCxnSpPr>
        <p:spPr>
          <a:xfrm flipH="1" flipV="1">
            <a:off x="4986174" y="3846154"/>
            <a:ext cx="176135" cy="91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1AA8B49-0271-4FA5-95B7-92EF5EB5C8EE}"/>
              </a:ext>
            </a:extLst>
          </p:cNvPr>
          <p:cNvSpPr txBox="1"/>
          <p:nvPr/>
        </p:nvSpPr>
        <p:spPr>
          <a:xfrm>
            <a:off x="3505510" y="4849792"/>
            <a:ext cx="2771103" cy="923330"/>
          </a:xfrm>
          <a:prstGeom prst="rect">
            <a:avLst/>
          </a:prstGeom>
          <a:noFill/>
        </p:spPr>
        <p:txBody>
          <a:bodyPr wrap="square" rtlCol="0">
            <a:spAutoFit/>
          </a:bodyPr>
          <a:lstStyle/>
          <a:p>
            <a:r>
              <a:rPr lang="en-US" dirty="0"/>
              <a:t>3. Get the class names of these objects from the segmentation framework</a:t>
            </a:r>
          </a:p>
        </p:txBody>
      </p:sp>
      <p:sp>
        <p:nvSpPr>
          <p:cNvPr id="34" name="TextBox 33">
            <a:extLst>
              <a:ext uri="{FF2B5EF4-FFF2-40B4-BE49-F238E27FC236}">
                <a16:creationId xmlns:a16="http://schemas.microsoft.com/office/drawing/2014/main" id="{9FFAEC21-3BBD-453B-9543-66CFD85294B2}"/>
              </a:ext>
            </a:extLst>
          </p:cNvPr>
          <p:cNvSpPr txBox="1"/>
          <p:nvPr/>
        </p:nvSpPr>
        <p:spPr>
          <a:xfrm>
            <a:off x="6668106" y="2356494"/>
            <a:ext cx="3343994" cy="369332"/>
          </a:xfrm>
          <a:prstGeom prst="rect">
            <a:avLst/>
          </a:prstGeom>
          <a:noFill/>
        </p:spPr>
        <p:txBody>
          <a:bodyPr wrap="square" rtlCol="0">
            <a:spAutoFit/>
          </a:bodyPr>
          <a:lstStyle/>
          <a:p>
            <a:r>
              <a:rPr lang="en-US" dirty="0"/>
              <a:t>“Bowl”/ “Cup”/”Cup”/”Statue” </a:t>
            </a:r>
          </a:p>
        </p:txBody>
      </p:sp>
      <p:cxnSp>
        <p:nvCxnSpPr>
          <p:cNvPr id="10" name="Straight Arrow Connector 9">
            <a:extLst>
              <a:ext uri="{FF2B5EF4-FFF2-40B4-BE49-F238E27FC236}">
                <a16:creationId xmlns:a16="http://schemas.microsoft.com/office/drawing/2014/main" id="{DF83CE51-2C9D-43A9-804C-73D5A387E4FF}"/>
              </a:ext>
            </a:extLst>
          </p:cNvPr>
          <p:cNvCxnSpPr/>
          <p:nvPr/>
        </p:nvCxnSpPr>
        <p:spPr>
          <a:xfrm flipV="1">
            <a:off x="7130005" y="2725826"/>
            <a:ext cx="0" cy="62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003FDB-0D53-4130-8167-3139E72FC110}"/>
              </a:ext>
            </a:extLst>
          </p:cNvPr>
          <p:cNvCxnSpPr/>
          <p:nvPr/>
        </p:nvCxnSpPr>
        <p:spPr>
          <a:xfrm flipV="1">
            <a:off x="7837990" y="2656556"/>
            <a:ext cx="0" cy="62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D2C42B-9337-445E-A17A-CAE38F9E2D89}"/>
              </a:ext>
            </a:extLst>
          </p:cNvPr>
          <p:cNvCxnSpPr/>
          <p:nvPr/>
        </p:nvCxnSpPr>
        <p:spPr>
          <a:xfrm flipV="1">
            <a:off x="8463023" y="2656556"/>
            <a:ext cx="0" cy="62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09BF104-EFED-4438-9D43-B246B60C77B3}"/>
              </a:ext>
            </a:extLst>
          </p:cNvPr>
          <p:cNvCxnSpPr/>
          <p:nvPr/>
        </p:nvCxnSpPr>
        <p:spPr>
          <a:xfrm flipV="1">
            <a:off x="9238526" y="2667288"/>
            <a:ext cx="0" cy="626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7E9BEB6-BBA9-4234-AD04-0682CB82669D}"/>
              </a:ext>
            </a:extLst>
          </p:cNvPr>
          <p:cNvSpPr txBox="1"/>
          <p:nvPr/>
        </p:nvSpPr>
        <p:spPr>
          <a:xfrm>
            <a:off x="6954551" y="3330863"/>
            <a:ext cx="2771103" cy="1754326"/>
          </a:xfrm>
          <a:prstGeom prst="rect">
            <a:avLst/>
          </a:prstGeom>
          <a:noFill/>
        </p:spPr>
        <p:txBody>
          <a:bodyPr wrap="square" rtlCol="0">
            <a:spAutoFit/>
          </a:bodyPr>
          <a:lstStyle/>
          <a:p>
            <a:r>
              <a:rPr lang="en-US" dirty="0"/>
              <a:t>4. Download 1 google image for each of these object names and pass those images through rennet to get feature embedding</a:t>
            </a:r>
          </a:p>
        </p:txBody>
      </p:sp>
      <p:sp>
        <p:nvSpPr>
          <p:cNvPr id="27" name="TextBox 26">
            <a:extLst>
              <a:ext uri="{FF2B5EF4-FFF2-40B4-BE49-F238E27FC236}">
                <a16:creationId xmlns:a16="http://schemas.microsoft.com/office/drawing/2014/main" id="{5D077922-AAEB-4F09-9B5D-8E165A296DD2}"/>
              </a:ext>
            </a:extLst>
          </p:cNvPr>
          <p:cNvSpPr txBox="1"/>
          <p:nvPr/>
        </p:nvSpPr>
        <p:spPr>
          <a:xfrm>
            <a:off x="9232601" y="5065424"/>
            <a:ext cx="2771103" cy="646331"/>
          </a:xfrm>
          <a:prstGeom prst="rect">
            <a:avLst/>
          </a:prstGeom>
          <a:noFill/>
        </p:spPr>
        <p:txBody>
          <a:bodyPr wrap="square" rtlCol="0">
            <a:spAutoFit/>
          </a:bodyPr>
          <a:lstStyle/>
          <a:p>
            <a:r>
              <a:rPr lang="en-US" dirty="0"/>
              <a:t>5. Compare embeddings in step 2 and 4</a:t>
            </a:r>
          </a:p>
        </p:txBody>
      </p:sp>
    </p:spTree>
    <p:extLst>
      <p:ext uri="{BB962C8B-B14F-4D97-AF65-F5344CB8AC3E}">
        <p14:creationId xmlns:p14="http://schemas.microsoft.com/office/powerpoint/2010/main" val="630286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043-205B-4CD2-930F-1009371988C6}"/>
              </a:ext>
            </a:extLst>
          </p:cNvPr>
          <p:cNvSpPr>
            <a:spLocks noGrp="1"/>
          </p:cNvSpPr>
          <p:nvPr>
            <p:ph type="title"/>
          </p:nvPr>
        </p:nvSpPr>
        <p:spPr>
          <a:xfrm>
            <a:off x="838200" y="365125"/>
            <a:ext cx="10515600" cy="676597"/>
          </a:xfrm>
        </p:spPr>
        <p:txBody>
          <a:bodyPr>
            <a:normAutofit fontScale="90000"/>
          </a:bodyPr>
          <a:lstStyle/>
          <a:p>
            <a:pPr algn="ctr"/>
            <a:r>
              <a:rPr lang="en-US" dirty="0"/>
              <a:t>Planning</a:t>
            </a:r>
          </a:p>
        </p:txBody>
      </p:sp>
      <p:sp>
        <p:nvSpPr>
          <p:cNvPr id="4" name="Slide Number Placeholder 3">
            <a:extLst>
              <a:ext uri="{FF2B5EF4-FFF2-40B4-BE49-F238E27FC236}">
                <a16:creationId xmlns:a16="http://schemas.microsoft.com/office/drawing/2014/main" id="{D7181D88-7BE6-4325-AF17-CA7138F23F30}"/>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36</a:t>
            </a:fld>
            <a:endParaRPr lang="en-US" dirty="0">
              <a:solidFill>
                <a:schemeClr val="bg1"/>
              </a:solidFill>
            </a:endParaRPr>
          </a:p>
        </p:txBody>
      </p:sp>
      <p:pic>
        <p:nvPicPr>
          <p:cNvPr id="8" name="Picture 7">
            <a:extLst>
              <a:ext uri="{FF2B5EF4-FFF2-40B4-BE49-F238E27FC236}">
                <a16:creationId xmlns:a16="http://schemas.microsoft.com/office/drawing/2014/main" id="{D230FDBB-2DAD-4269-8679-7DEFA1E12147}"/>
              </a:ext>
            </a:extLst>
          </p:cNvPr>
          <p:cNvPicPr>
            <a:picLocks noChangeAspect="1"/>
          </p:cNvPicPr>
          <p:nvPr/>
        </p:nvPicPr>
        <p:blipFill>
          <a:blip r:embed="rId3"/>
          <a:stretch>
            <a:fillRect/>
          </a:stretch>
        </p:blipFill>
        <p:spPr>
          <a:xfrm>
            <a:off x="775328" y="942963"/>
            <a:ext cx="10366214" cy="5214770"/>
          </a:xfrm>
          <a:prstGeom prst="rect">
            <a:avLst/>
          </a:prstGeom>
        </p:spPr>
      </p:pic>
    </p:spTree>
    <p:extLst>
      <p:ext uri="{BB962C8B-B14F-4D97-AF65-F5344CB8AC3E}">
        <p14:creationId xmlns:p14="http://schemas.microsoft.com/office/powerpoint/2010/main" val="652595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73F02-92E0-485F-8386-4B8F79DCF923}"/>
              </a:ext>
            </a:extLst>
          </p:cNvPr>
          <p:cNvSpPr>
            <a:spLocks noGrp="1"/>
          </p:cNvSpPr>
          <p:nvPr>
            <p:ph type="title"/>
          </p:nvPr>
        </p:nvSpPr>
        <p:spPr/>
        <p:txBody>
          <a:bodyPr/>
          <a:lstStyle/>
          <a:p>
            <a:pPr algn="ctr"/>
            <a:r>
              <a:rPr lang="en-US" dirty="0"/>
              <a:t>Baseline sequence to sequence model</a:t>
            </a:r>
          </a:p>
        </p:txBody>
      </p:sp>
      <p:sp>
        <p:nvSpPr>
          <p:cNvPr id="4" name="Slide Number Placeholder 3">
            <a:extLst>
              <a:ext uri="{FF2B5EF4-FFF2-40B4-BE49-F238E27FC236}">
                <a16:creationId xmlns:a16="http://schemas.microsoft.com/office/drawing/2014/main" id="{E8E618FD-8203-4471-89D1-56A57D97632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37</a:t>
            </a:fld>
            <a:endParaRPr lang="en-US" dirty="0">
              <a:solidFill>
                <a:schemeClr val="bg1"/>
              </a:solidFill>
            </a:endParaRPr>
          </a:p>
        </p:txBody>
      </p:sp>
      <p:pic>
        <p:nvPicPr>
          <p:cNvPr id="6" name="Picture 5">
            <a:extLst>
              <a:ext uri="{FF2B5EF4-FFF2-40B4-BE49-F238E27FC236}">
                <a16:creationId xmlns:a16="http://schemas.microsoft.com/office/drawing/2014/main" id="{ECD33BFB-7CC8-47CB-9286-4FE94DBDF331}"/>
              </a:ext>
            </a:extLst>
          </p:cNvPr>
          <p:cNvPicPr>
            <a:picLocks noChangeAspect="1"/>
          </p:cNvPicPr>
          <p:nvPr/>
        </p:nvPicPr>
        <p:blipFill>
          <a:blip r:embed="rId3"/>
          <a:stretch>
            <a:fillRect/>
          </a:stretch>
        </p:blipFill>
        <p:spPr>
          <a:xfrm>
            <a:off x="0" y="1696855"/>
            <a:ext cx="12192000" cy="3464289"/>
          </a:xfrm>
          <a:prstGeom prst="rect">
            <a:avLst/>
          </a:prstGeom>
        </p:spPr>
      </p:pic>
      <p:sp>
        <p:nvSpPr>
          <p:cNvPr id="8" name="TextBox 7">
            <a:extLst>
              <a:ext uri="{FF2B5EF4-FFF2-40B4-BE49-F238E27FC236}">
                <a16:creationId xmlns:a16="http://schemas.microsoft.com/office/drawing/2014/main" id="{EE4828E8-3556-4698-ACE6-35F107BAF03A}"/>
              </a:ext>
            </a:extLst>
          </p:cNvPr>
          <p:cNvSpPr txBox="1"/>
          <p:nvPr/>
        </p:nvSpPr>
        <p:spPr>
          <a:xfrm>
            <a:off x="544011" y="5424840"/>
            <a:ext cx="11250592"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6. Shridhar, Mohit, et al. "Alfred: A benchmark for interpreting grounded instructions for everyday tasks." </a:t>
            </a:r>
            <a:r>
              <a:rPr lang="en-US" sz="1100" b="0" i="1" dirty="0">
                <a:solidFill>
                  <a:srgbClr val="222222"/>
                </a:solidFill>
                <a:effectLst/>
                <a:latin typeface="Arial" panose="020B0604020202020204" pitchFamily="34" charset="0"/>
              </a:rPr>
              <a:t>Proceedings of the IEEE/CVF conference on computer vision and pattern recognition</a:t>
            </a:r>
            <a:r>
              <a:rPr lang="en-US" sz="1100" b="0" i="0" dirty="0">
                <a:solidFill>
                  <a:srgbClr val="222222"/>
                </a:solidFill>
                <a:effectLst/>
                <a:latin typeface="Arial" panose="020B0604020202020204" pitchFamily="34" charset="0"/>
              </a:rPr>
              <a:t>. 2020.</a:t>
            </a:r>
            <a:endParaRPr lang="en-US" sz="1100" dirty="0"/>
          </a:p>
        </p:txBody>
      </p:sp>
    </p:spTree>
    <p:extLst>
      <p:ext uri="{BB962C8B-B14F-4D97-AF65-F5344CB8AC3E}">
        <p14:creationId xmlns:p14="http://schemas.microsoft.com/office/powerpoint/2010/main" val="1230035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9614-8F73-446A-BEC2-B4DE9B3AAD42}"/>
              </a:ext>
            </a:extLst>
          </p:cNvPr>
          <p:cNvSpPr>
            <a:spLocks noGrp="1"/>
          </p:cNvSpPr>
          <p:nvPr>
            <p:ph type="title"/>
          </p:nvPr>
        </p:nvSpPr>
        <p:spPr>
          <a:xfrm>
            <a:off x="838200" y="365126"/>
            <a:ext cx="10515600" cy="942814"/>
          </a:xfrm>
        </p:spPr>
        <p:txBody>
          <a:bodyPr/>
          <a:lstStyle/>
          <a:p>
            <a:pPr algn="ctr"/>
            <a:r>
              <a:rPr lang="en-US" dirty="0"/>
              <a:t>Training and testing</a:t>
            </a:r>
          </a:p>
        </p:txBody>
      </p:sp>
      <p:sp>
        <p:nvSpPr>
          <p:cNvPr id="3" name="Content Placeholder 2">
            <a:extLst>
              <a:ext uri="{FF2B5EF4-FFF2-40B4-BE49-F238E27FC236}">
                <a16:creationId xmlns:a16="http://schemas.microsoft.com/office/drawing/2014/main" id="{48C2031D-695C-49CA-8D52-3E6CF9871AB2}"/>
              </a:ext>
            </a:extLst>
          </p:cNvPr>
          <p:cNvSpPr>
            <a:spLocks noGrp="1"/>
          </p:cNvSpPr>
          <p:nvPr>
            <p:ph idx="1"/>
          </p:nvPr>
        </p:nvSpPr>
        <p:spPr>
          <a:xfrm>
            <a:off x="7927693" y="1489526"/>
            <a:ext cx="3459866" cy="4351338"/>
          </a:xfrm>
        </p:spPr>
        <p:txBody>
          <a:bodyPr/>
          <a:lstStyle/>
          <a:p>
            <a:r>
              <a:rPr lang="en-US" sz="2000" dirty="0"/>
              <a:t>36,000 training trajectories </a:t>
            </a:r>
          </a:p>
          <a:p>
            <a:endParaRPr lang="en-US" sz="2000" dirty="0"/>
          </a:p>
          <a:p>
            <a:r>
              <a:rPr lang="en-US" sz="2000" dirty="0"/>
              <a:t>6,000 test trajectories</a:t>
            </a:r>
          </a:p>
          <a:p>
            <a:endParaRPr lang="en-US" sz="2000" dirty="0"/>
          </a:p>
          <a:p>
            <a:r>
              <a:rPr lang="en-US" sz="2000" dirty="0"/>
              <a:t>120 unique rooms built in unity environment - 90 training + 30 test</a:t>
            </a:r>
          </a:p>
          <a:p>
            <a:endParaRPr lang="en-US" dirty="0"/>
          </a:p>
        </p:txBody>
      </p:sp>
      <p:sp>
        <p:nvSpPr>
          <p:cNvPr id="4" name="Slide Number Placeholder 3">
            <a:extLst>
              <a:ext uri="{FF2B5EF4-FFF2-40B4-BE49-F238E27FC236}">
                <a16:creationId xmlns:a16="http://schemas.microsoft.com/office/drawing/2014/main" id="{D6B78A57-1490-4D88-96AD-0F79CB29871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38</a:t>
            </a:fld>
            <a:endParaRPr lang="en-US" dirty="0">
              <a:solidFill>
                <a:schemeClr val="bg1"/>
              </a:solidFill>
            </a:endParaRPr>
          </a:p>
        </p:txBody>
      </p:sp>
      <p:pic>
        <p:nvPicPr>
          <p:cNvPr id="6" name="Picture 5">
            <a:extLst>
              <a:ext uri="{FF2B5EF4-FFF2-40B4-BE49-F238E27FC236}">
                <a16:creationId xmlns:a16="http://schemas.microsoft.com/office/drawing/2014/main" id="{3380393A-C9AA-411A-AB99-61FD0BF3A382}"/>
              </a:ext>
            </a:extLst>
          </p:cNvPr>
          <p:cNvPicPr>
            <a:picLocks noChangeAspect="1"/>
          </p:cNvPicPr>
          <p:nvPr/>
        </p:nvPicPr>
        <p:blipFill>
          <a:blip r:embed="rId3"/>
          <a:stretch>
            <a:fillRect/>
          </a:stretch>
        </p:blipFill>
        <p:spPr>
          <a:xfrm>
            <a:off x="947212" y="1489526"/>
            <a:ext cx="6896565" cy="4176282"/>
          </a:xfrm>
          <a:prstGeom prst="rect">
            <a:avLst/>
          </a:prstGeom>
        </p:spPr>
      </p:pic>
    </p:spTree>
    <p:extLst>
      <p:ext uri="{BB962C8B-B14F-4D97-AF65-F5344CB8AC3E}">
        <p14:creationId xmlns:p14="http://schemas.microsoft.com/office/powerpoint/2010/main" val="1373175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9486-EBB3-40DF-906B-1E5813780507}"/>
              </a:ext>
            </a:extLst>
          </p:cNvPr>
          <p:cNvSpPr>
            <a:spLocks noGrp="1"/>
          </p:cNvSpPr>
          <p:nvPr>
            <p:ph type="title"/>
          </p:nvPr>
        </p:nvSpPr>
        <p:spPr>
          <a:xfrm>
            <a:off x="838200" y="365126"/>
            <a:ext cx="10515600" cy="908090"/>
          </a:xfrm>
        </p:spPr>
        <p:txBody>
          <a:bodyPr/>
          <a:lstStyle/>
          <a:p>
            <a:pPr algn="ctr"/>
            <a:r>
              <a:rPr lang="en-US" dirty="0"/>
              <a:t>Performance metrics</a:t>
            </a:r>
          </a:p>
        </p:txBody>
      </p:sp>
      <p:sp>
        <p:nvSpPr>
          <p:cNvPr id="3" name="Content Placeholder 2">
            <a:extLst>
              <a:ext uri="{FF2B5EF4-FFF2-40B4-BE49-F238E27FC236}">
                <a16:creationId xmlns:a16="http://schemas.microsoft.com/office/drawing/2014/main" id="{E0D98F00-8F7B-4040-8EFD-283D9B26D5FE}"/>
              </a:ext>
            </a:extLst>
          </p:cNvPr>
          <p:cNvSpPr>
            <a:spLocks noGrp="1"/>
          </p:cNvSpPr>
          <p:nvPr>
            <p:ph idx="1"/>
          </p:nvPr>
        </p:nvSpPr>
        <p:spPr>
          <a:xfrm>
            <a:off x="6131928" y="1500744"/>
            <a:ext cx="5936848" cy="4352081"/>
          </a:xfrm>
        </p:spPr>
        <p:txBody>
          <a:bodyPr>
            <a:normAutofit/>
          </a:bodyPr>
          <a:lstStyle/>
          <a:p>
            <a:r>
              <a:rPr lang="en-US" sz="2000" dirty="0"/>
              <a:t>Task success rate</a:t>
            </a:r>
          </a:p>
          <a:p>
            <a:pPr lvl="1"/>
            <a:r>
              <a:rPr lang="en-US" sz="2000" dirty="0"/>
              <a:t>Measure of overall success for the entire 4-5 lines of textual instruction</a:t>
            </a:r>
          </a:p>
          <a:p>
            <a:endParaRPr lang="en-US" sz="2000" dirty="0"/>
          </a:p>
          <a:p>
            <a:r>
              <a:rPr lang="en-US" sz="2000" dirty="0"/>
              <a:t>Goal condition success rate</a:t>
            </a:r>
          </a:p>
          <a:p>
            <a:pPr lvl="1"/>
            <a:r>
              <a:rPr lang="en-US" sz="2000" dirty="0"/>
              <a:t>Measure of number of “sub-goals” achieved/ slightly lenient metric </a:t>
            </a:r>
          </a:p>
          <a:p>
            <a:endParaRPr lang="en-US" sz="2000" dirty="0"/>
          </a:p>
          <a:p>
            <a:r>
              <a:rPr lang="en-US" sz="2000" dirty="0"/>
              <a:t>Path weighted metrics</a:t>
            </a:r>
          </a:p>
          <a:p>
            <a:pPr lvl="1"/>
            <a:r>
              <a:rPr lang="en-US" sz="2000" dirty="0"/>
              <a:t>All metrics can be reweighted based on number of steps taken compared to a demonstrator for the same task</a:t>
            </a:r>
          </a:p>
        </p:txBody>
      </p:sp>
      <p:sp>
        <p:nvSpPr>
          <p:cNvPr id="4" name="Slide Number Placeholder 3">
            <a:extLst>
              <a:ext uri="{FF2B5EF4-FFF2-40B4-BE49-F238E27FC236}">
                <a16:creationId xmlns:a16="http://schemas.microsoft.com/office/drawing/2014/main" id="{04BBFA8C-4A8A-40D8-83D3-C1915D221686}"/>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39</a:t>
            </a:fld>
            <a:endParaRPr lang="en-US" dirty="0">
              <a:solidFill>
                <a:schemeClr val="bg1"/>
              </a:solidFill>
            </a:endParaRPr>
          </a:p>
        </p:txBody>
      </p:sp>
      <p:pic>
        <p:nvPicPr>
          <p:cNvPr id="5" name="Picture 4" descr="Graphical user interface&#10;&#10;Description automatically generated">
            <a:extLst>
              <a:ext uri="{FF2B5EF4-FFF2-40B4-BE49-F238E27FC236}">
                <a16:creationId xmlns:a16="http://schemas.microsoft.com/office/drawing/2014/main" id="{3868DB38-8FDC-44A6-B663-D462EA8FF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24" y="1542246"/>
            <a:ext cx="6136702" cy="4198797"/>
          </a:xfrm>
          <a:prstGeom prst="rect">
            <a:avLst/>
          </a:prstGeom>
        </p:spPr>
      </p:pic>
    </p:spTree>
    <p:extLst>
      <p:ext uri="{BB962C8B-B14F-4D97-AF65-F5344CB8AC3E}">
        <p14:creationId xmlns:p14="http://schemas.microsoft.com/office/powerpoint/2010/main" val="258261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B11C-01F0-4DF3-B62F-D41F27B44FE5}"/>
              </a:ext>
            </a:extLst>
          </p:cNvPr>
          <p:cNvSpPr>
            <a:spLocks noGrp="1"/>
          </p:cNvSpPr>
          <p:nvPr>
            <p:ph type="title"/>
          </p:nvPr>
        </p:nvSpPr>
        <p:spPr/>
        <p:txBody>
          <a:bodyPr/>
          <a:lstStyle/>
          <a:p>
            <a:pPr algn="ctr"/>
            <a:r>
              <a:rPr lang="en-US" dirty="0"/>
              <a:t>Common information fusion strategies</a:t>
            </a:r>
          </a:p>
        </p:txBody>
      </p:sp>
      <p:grpSp>
        <p:nvGrpSpPr>
          <p:cNvPr id="4" name="Group 3">
            <a:extLst>
              <a:ext uri="{FF2B5EF4-FFF2-40B4-BE49-F238E27FC236}">
                <a16:creationId xmlns:a16="http://schemas.microsoft.com/office/drawing/2014/main" id="{DF2689CC-EE70-4D39-803A-3B0780F11FA6}"/>
              </a:ext>
            </a:extLst>
          </p:cNvPr>
          <p:cNvGrpSpPr/>
          <p:nvPr/>
        </p:nvGrpSpPr>
        <p:grpSpPr>
          <a:xfrm>
            <a:off x="122179" y="1690688"/>
            <a:ext cx="2386768" cy="2845270"/>
            <a:chOff x="122179" y="1690688"/>
            <a:chExt cx="2386768" cy="2845270"/>
          </a:xfrm>
        </p:grpSpPr>
        <p:grpSp>
          <p:nvGrpSpPr>
            <p:cNvPr id="6" name="Group 5">
              <a:extLst>
                <a:ext uri="{FF2B5EF4-FFF2-40B4-BE49-F238E27FC236}">
                  <a16:creationId xmlns:a16="http://schemas.microsoft.com/office/drawing/2014/main" id="{49B7D42D-E901-4ADC-AFB9-1E3C46945D26}"/>
                </a:ext>
              </a:extLst>
            </p:cNvPr>
            <p:cNvGrpSpPr/>
            <p:nvPr/>
          </p:nvGrpSpPr>
          <p:grpSpPr>
            <a:xfrm>
              <a:off x="170254" y="1690688"/>
              <a:ext cx="2266374" cy="1649838"/>
              <a:chOff x="187032" y="2216727"/>
              <a:chExt cx="2266374" cy="1649838"/>
            </a:xfrm>
          </p:grpSpPr>
          <p:sp>
            <p:nvSpPr>
              <p:cNvPr id="7" name="TextBox 6">
                <a:extLst>
                  <a:ext uri="{FF2B5EF4-FFF2-40B4-BE49-F238E27FC236}">
                    <a16:creationId xmlns:a16="http://schemas.microsoft.com/office/drawing/2014/main" id="{116A1D99-A471-4B54-A6E0-DC5F74204BFE}"/>
                  </a:ext>
                </a:extLst>
              </p:cNvPr>
              <p:cNvSpPr txBox="1"/>
              <p:nvPr/>
            </p:nvSpPr>
            <p:spPr>
              <a:xfrm>
                <a:off x="611905" y="2766497"/>
                <a:ext cx="1440872"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Combine</a:t>
                </a:r>
              </a:p>
            </p:txBody>
          </p:sp>
          <p:sp>
            <p:nvSpPr>
              <p:cNvPr id="8" name="TextBox 7">
                <a:extLst>
                  <a:ext uri="{FF2B5EF4-FFF2-40B4-BE49-F238E27FC236}">
                    <a16:creationId xmlns:a16="http://schemas.microsoft.com/office/drawing/2014/main" id="{3F78E4FF-688E-45D4-B590-AA35772EF849}"/>
                  </a:ext>
                </a:extLst>
              </p:cNvPr>
              <p:cNvSpPr txBox="1"/>
              <p:nvPr/>
            </p:nvSpPr>
            <p:spPr>
              <a:xfrm>
                <a:off x="187032" y="3153884"/>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 </a:t>
                </a:r>
              </a:p>
            </p:txBody>
          </p:sp>
          <p:sp>
            <p:nvSpPr>
              <p:cNvPr id="9" name="TextBox 8">
                <a:extLst>
                  <a:ext uri="{FF2B5EF4-FFF2-40B4-BE49-F238E27FC236}">
                    <a16:creationId xmlns:a16="http://schemas.microsoft.com/office/drawing/2014/main" id="{2EE7234F-91A6-47F1-9004-7C0ADE0FCB82}"/>
                  </a:ext>
                </a:extLst>
              </p:cNvPr>
              <p:cNvSpPr txBox="1"/>
              <p:nvPr/>
            </p:nvSpPr>
            <p:spPr>
              <a:xfrm>
                <a:off x="1415467" y="3153884"/>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 </a:t>
                </a:r>
              </a:p>
            </p:txBody>
          </p:sp>
          <p:sp>
            <p:nvSpPr>
              <p:cNvPr id="10" name="TextBox 9">
                <a:extLst>
                  <a:ext uri="{FF2B5EF4-FFF2-40B4-BE49-F238E27FC236}">
                    <a16:creationId xmlns:a16="http://schemas.microsoft.com/office/drawing/2014/main" id="{37A8492A-54F6-41A4-B67D-D6D3E97929DD}"/>
                  </a:ext>
                </a:extLst>
              </p:cNvPr>
              <p:cNvSpPr txBox="1"/>
              <p:nvPr/>
            </p:nvSpPr>
            <p:spPr>
              <a:xfrm>
                <a:off x="207808" y="3558788"/>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1 </a:t>
                </a:r>
              </a:p>
            </p:txBody>
          </p:sp>
          <p:sp>
            <p:nvSpPr>
              <p:cNvPr id="11" name="TextBox 10">
                <a:extLst>
                  <a:ext uri="{FF2B5EF4-FFF2-40B4-BE49-F238E27FC236}">
                    <a16:creationId xmlns:a16="http://schemas.microsoft.com/office/drawing/2014/main" id="{FC2D28EB-527A-4405-BB1C-D9C2A29F49DC}"/>
                  </a:ext>
                </a:extLst>
              </p:cNvPr>
              <p:cNvSpPr txBox="1"/>
              <p:nvPr/>
            </p:nvSpPr>
            <p:spPr>
              <a:xfrm>
                <a:off x="1405077" y="3558787"/>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2 </a:t>
                </a:r>
              </a:p>
            </p:txBody>
          </p:sp>
          <p:cxnSp>
            <p:nvCxnSpPr>
              <p:cNvPr id="12" name="Straight Arrow Connector 11">
                <a:extLst>
                  <a:ext uri="{FF2B5EF4-FFF2-40B4-BE49-F238E27FC236}">
                    <a16:creationId xmlns:a16="http://schemas.microsoft.com/office/drawing/2014/main" id="{CCEB00D9-1CD7-4F81-9C57-6879F312CE49}"/>
                  </a:ext>
                </a:extLst>
              </p:cNvPr>
              <p:cNvCxnSpPr>
                <a:cxnSpLocks/>
                <a:stCxn id="7" idx="0"/>
              </p:cNvCxnSpPr>
              <p:nvPr/>
            </p:nvCxnSpPr>
            <p:spPr>
              <a:xfrm flipV="1">
                <a:off x="1332341" y="2216727"/>
                <a:ext cx="0" cy="5497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76FF8B8A-AC49-481C-9179-2B5550DF39FA}"/>
                </a:ext>
              </a:extLst>
            </p:cNvPr>
            <p:cNvSpPr txBox="1"/>
            <p:nvPr/>
          </p:nvSpPr>
          <p:spPr>
            <a:xfrm>
              <a:off x="122179" y="3704961"/>
              <a:ext cx="2386768" cy="830997"/>
            </a:xfrm>
            <a:prstGeom prst="rect">
              <a:avLst/>
            </a:prstGeom>
            <a:noFill/>
            <a:ln>
              <a:solidFill>
                <a:schemeClr val="tx1"/>
              </a:solidFill>
            </a:ln>
          </p:spPr>
          <p:txBody>
            <a:bodyPr wrap="square" rtlCol="0">
              <a:spAutoFit/>
            </a:bodyPr>
            <a:lstStyle/>
            <a:p>
              <a:pPr algn="ctr"/>
              <a:r>
                <a:rPr lang="en-US" sz="1600" b="1" dirty="0"/>
                <a:t>Decision level fusion </a:t>
              </a:r>
            </a:p>
            <a:p>
              <a:pPr algn="ctr"/>
              <a:r>
                <a:rPr lang="en-US" sz="1600" dirty="0"/>
                <a:t>Data in- data out</a:t>
              </a:r>
            </a:p>
            <a:p>
              <a:pPr algn="ctr"/>
              <a:r>
                <a:rPr lang="en-US" sz="1600" dirty="0"/>
                <a:t>Decision in- decision out</a:t>
              </a:r>
            </a:p>
          </p:txBody>
        </p:sp>
      </p:grpSp>
      <p:grpSp>
        <p:nvGrpSpPr>
          <p:cNvPr id="5" name="Group 4">
            <a:extLst>
              <a:ext uri="{FF2B5EF4-FFF2-40B4-BE49-F238E27FC236}">
                <a16:creationId xmlns:a16="http://schemas.microsoft.com/office/drawing/2014/main" id="{0B459795-E874-496D-9E76-1EA80AE8FD18}"/>
              </a:ext>
            </a:extLst>
          </p:cNvPr>
          <p:cNvGrpSpPr/>
          <p:nvPr/>
        </p:nvGrpSpPr>
        <p:grpSpPr>
          <a:xfrm>
            <a:off x="2528469" y="1727630"/>
            <a:ext cx="3288146" cy="2578716"/>
            <a:chOff x="2528469" y="1727630"/>
            <a:chExt cx="3288146" cy="2578716"/>
          </a:xfrm>
        </p:grpSpPr>
        <p:grpSp>
          <p:nvGrpSpPr>
            <p:cNvPr id="13" name="Group 12">
              <a:extLst>
                <a:ext uri="{FF2B5EF4-FFF2-40B4-BE49-F238E27FC236}">
                  <a16:creationId xmlns:a16="http://schemas.microsoft.com/office/drawing/2014/main" id="{1020B76F-2D40-416D-BAE4-650F4B2095BD}"/>
                </a:ext>
              </a:extLst>
            </p:cNvPr>
            <p:cNvGrpSpPr/>
            <p:nvPr/>
          </p:nvGrpSpPr>
          <p:grpSpPr>
            <a:xfrm>
              <a:off x="2528469" y="1727630"/>
              <a:ext cx="3288146" cy="1722175"/>
              <a:chOff x="2666997" y="2244111"/>
              <a:chExt cx="3288146" cy="1722175"/>
            </a:xfrm>
          </p:grpSpPr>
          <p:sp>
            <p:nvSpPr>
              <p:cNvPr id="14" name="TextBox 13">
                <a:extLst>
                  <a:ext uri="{FF2B5EF4-FFF2-40B4-BE49-F238E27FC236}">
                    <a16:creationId xmlns:a16="http://schemas.microsoft.com/office/drawing/2014/main" id="{2CD0FF9D-F437-42B5-BD9D-BAFEA8822060}"/>
                  </a:ext>
                </a:extLst>
              </p:cNvPr>
              <p:cNvSpPr txBox="1"/>
              <p:nvPr/>
            </p:nvSpPr>
            <p:spPr>
              <a:xfrm>
                <a:off x="3494788" y="2600726"/>
                <a:ext cx="1629083"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Classifier/Mapping</a:t>
                </a:r>
                <a:r>
                  <a:rPr lang="en-US" dirty="0"/>
                  <a:t> </a:t>
                </a:r>
              </a:p>
            </p:txBody>
          </p:sp>
          <p:grpSp>
            <p:nvGrpSpPr>
              <p:cNvPr id="15" name="Group 14">
                <a:extLst>
                  <a:ext uri="{FF2B5EF4-FFF2-40B4-BE49-F238E27FC236}">
                    <a16:creationId xmlns:a16="http://schemas.microsoft.com/office/drawing/2014/main" id="{2656F005-FF49-40A1-A3FD-ABBB7E731CBD}"/>
                  </a:ext>
                </a:extLst>
              </p:cNvPr>
              <p:cNvGrpSpPr/>
              <p:nvPr/>
            </p:nvGrpSpPr>
            <p:grpSpPr>
              <a:xfrm>
                <a:off x="2666997" y="3117778"/>
                <a:ext cx="3288146" cy="369332"/>
                <a:chOff x="3666836" y="4091709"/>
                <a:chExt cx="3288146" cy="369332"/>
              </a:xfrm>
            </p:grpSpPr>
            <p:sp>
              <p:nvSpPr>
                <p:cNvPr id="22" name="Rectangle 21">
                  <a:extLst>
                    <a:ext uri="{FF2B5EF4-FFF2-40B4-BE49-F238E27FC236}">
                      <a16:creationId xmlns:a16="http://schemas.microsoft.com/office/drawing/2014/main" id="{82FA18B6-5478-4A96-8AB3-E639BB16EC2A}"/>
                    </a:ext>
                  </a:extLst>
                </p:cNvPr>
                <p:cNvSpPr/>
                <p:nvPr/>
              </p:nvSpPr>
              <p:spPr>
                <a:xfrm>
                  <a:off x="3666836" y="4091709"/>
                  <a:ext cx="3288146"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6928E08-5D9C-4A22-A8AE-642EF7454C65}"/>
                    </a:ext>
                  </a:extLst>
                </p:cNvPr>
                <p:cNvSpPr/>
                <p:nvPr/>
              </p:nvSpPr>
              <p:spPr>
                <a:xfrm>
                  <a:off x="3731492" y="4128653"/>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D04C9F9-A917-4FBD-B11F-770CBBBACA48}"/>
                    </a:ext>
                  </a:extLst>
                </p:cNvPr>
                <p:cNvSpPr/>
                <p:nvPr/>
              </p:nvSpPr>
              <p:spPr>
                <a:xfrm>
                  <a:off x="4128655" y="4128653"/>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C90C8C-5445-49C7-8011-17B122FA8605}"/>
                    </a:ext>
                  </a:extLst>
                </p:cNvPr>
                <p:cNvSpPr/>
                <p:nvPr/>
              </p:nvSpPr>
              <p:spPr>
                <a:xfrm>
                  <a:off x="4525818" y="4128652"/>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BE42C33-C7A5-445C-9E3B-3E36B7E87BFA}"/>
                    </a:ext>
                  </a:extLst>
                </p:cNvPr>
                <p:cNvSpPr/>
                <p:nvPr/>
              </p:nvSpPr>
              <p:spPr>
                <a:xfrm>
                  <a:off x="4922981" y="4128651"/>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DD2188-39FC-4366-8C7D-15D1A92E7CB0}"/>
                    </a:ext>
                  </a:extLst>
                </p:cNvPr>
                <p:cNvSpPr/>
                <p:nvPr/>
              </p:nvSpPr>
              <p:spPr>
                <a:xfrm>
                  <a:off x="5320144" y="4128650"/>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BA4F73F-9B67-4285-94B4-6BFA71657C15}"/>
                    </a:ext>
                  </a:extLst>
                </p:cNvPr>
                <p:cNvSpPr/>
                <p:nvPr/>
              </p:nvSpPr>
              <p:spPr>
                <a:xfrm>
                  <a:off x="5717307" y="4128650"/>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8E7A4DE-FE89-4CB8-84F7-6F2E845003F7}"/>
                    </a:ext>
                  </a:extLst>
                </p:cNvPr>
                <p:cNvSpPr/>
                <p:nvPr/>
              </p:nvSpPr>
              <p:spPr>
                <a:xfrm>
                  <a:off x="6123710" y="4128649"/>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E46858-6378-4BDB-A562-586490FE89C1}"/>
                    </a:ext>
                  </a:extLst>
                </p:cNvPr>
                <p:cNvSpPr/>
                <p:nvPr/>
              </p:nvSpPr>
              <p:spPr>
                <a:xfrm>
                  <a:off x="6539350" y="4128648"/>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0459F70-13D5-418D-8EA2-7EFC4142DAE9}"/>
                  </a:ext>
                </a:extLst>
              </p:cNvPr>
              <p:cNvSpPr txBox="1"/>
              <p:nvPr/>
            </p:nvSpPr>
            <p:spPr>
              <a:xfrm>
                <a:off x="3178464" y="3658509"/>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1 </a:t>
                </a:r>
              </a:p>
            </p:txBody>
          </p:sp>
          <p:sp>
            <p:nvSpPr>
              <p:cNvPr id="17" name="TextBox 16">
                <a:extLst>
                  <a:ext uri="{FF2B5EF4-FFF2-40B4-BE49-F238E27FC236}">
                    <a16:creationId xmlns:a16="http://schemas.microsoft.com/office/drawing/2014/main" id="{20671003-9333-4338-AB77-BB2E399E0BA8}"/>
                  </a:ext>
                </a:extLst>
              </p:cNvPr>
              <p:cNvSpPr txBox="1"/>
              <p:nvPr/>
            </p:nvSpPr>
            <p:spPr>
              <a:xfrm>
                <a:off x="4378032" y="3658509"/>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2 </a:t>
                </a:r>
              </a:p>
            </p:txBody>
          </p:sp>
          <p:cxnSp>
            <p:nvCxnSpPr>
              <p:cNvPr id="18" name="Straight Arrow Connector 17">
                <a:extLst>
                  <a:ext uri="{FF2B5EF4-FFF2-40B4-BE49-F238E27FC236}">
                    <a16:creationId xmlns:a16="http://schemas.microsoft.com/office/drawing/2014/main" id="{DBF823F4-7381-44C1-BF54-4A19CF06CB94}"/>
                  </a:ext>
                </a:extLst>
              </p:cNvPr>
              <p:cNvCxnSpPr>
                <a:cxnSpLocks/>
                <a:stCxn id="16" idx="0"/>
                <a:endCxn id="25" idx="2"/>
              </p:cNvCxnSpPr>
              <p:nvPr/>
            </p:nvCxnSpPr>
            <p:spPr>
              <a:xfrm flipH="1" flipV="1">
                <a:off x="3692233" y="3450162"/>
                <a:ext cx="10396" cy="2083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82EADD-CB03-4439-8F02-285C283D8F9D}"/>
                  </a:ext>
                </a:extLst>
              </p:cNvPr>
              <p:cNvCxnSpPr>
                <a:cxnSpLocks/>
                <a:stCxn id="17" idx="0"/>
              </p:cNvCxnSpPr>
              <p:nvPr/>
            </p:nvCxnSpPr>
            <p:spPr>
              <a:xfrm flipV="1">
                <a:off x="4902197" y="3472725"/>
                <a:ext cx="13157" cy="1857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AA2F6E-6AED-4D74-9DAF-D9E66C95C5F7}"/>
                  </a:ext>
                </a:extLst>
              </p:cNvPr>
              <p:cNvCxnSpPr>
                <a:cxnSpLocks/>
                <a:stCxn id="22" idx="0"/>
                <a:endCxn id="14" idx="2"/>
              </p:cNvCxnSpPr>
              <p:nvPr/>
            </p:nvCxnSpPr>
            <p:spPr>
              <a:xfrm flipH="1" flipV="1">
                <a:off x="4309330" y="2970058"/>
                <a:ext cx="1740" cy="147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1D6E8E-9492-4981-A556-3AF0A32D70C3}"/>
                  </a:ext>
                </a:extLst>
              </p:cNvPr>
              <p:cNvCxnSpPr>
                <a:cxnSpLocks/>
                <a:stCxn id="14" idx="0"/>
              </p:cNvCxnSpPr>
              <p:nvPr/>
            </p:nvCxnSpPr>
            <p:spPr>
              <a:xfrm flipV="1">
                <a:off x="4309330" y="2244111"/>
                <a:ext cx="0" cy="3566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E0347AC9-4AD9-437F-8EE3-D67D407AE674}"/>
                </a:ext>
              </a:extLst>
            </p:cNvPr>
            <p:cNvSpPr txBox="1"/>
            <p:nvPr/>
          </p:nvSpPr>
          <p:spPr>
            <a:xfrm>
              <a:off x="3065011" y="3721571"/>
              <a:ext cx="1902413" cy="584775"/>
            </a:xfrm>
            <a:prstGeom prst="rect">
              <a:avLst/>
            </a:prstGeom>
            <a:noFill/>
            <a:ln>
              <a:solidFill>
                <a:schemeClr val="tx2"/>
              </a:solidFill>
            </a:ln>
          </p:spPr>
          <p:txBody>
            <a:bodyPr wrap="square" rtlCol="0">
              <a:spAutoFit/>
            </a:bodyPr>
            <a:lstStyle/>
            <a:p>
              <a:pPr algn="ctr"/>
              <a:r>
                <a:rPr lang="en-US" sz="1600" b="1" dirty="0"/>
                <a:t>Data level fusion</a:t>
              </a:r>
            </a:p>
            <a:p>
              <a:pPr algn="ctr"/>
              <a:r>
                <a:rPr lang="en-US" sz="1600" dirty="0"/>
                <a:t>Data in- feature out</a:t>
              </a:r>
            </a:p>
          </p:txBody>
        </p:sp>
      </p:grpSp>
      <p:grpSp>
        <p:nvGrpSpPr>
          <p:cNvPr id="90" name="Group 89">
            <a:extLst>
              <a:ext uri="{FF2B5EF4-FFF2-40B4-BE49-F238E27FC236}">
                <a16:creationId xmlns:a16="http://schemas.microsoft.com/office/drawing/2014/main" id="{21724132-62C2-4571-9A05-1DCC015D0EAD}"/>
              </a:ext>
            </a:extLst>
          </p:cNvPr>
          <p:cNvGrpSpPr/>
          <p:nvPr/>
        </p:nvGrpSpPr>
        <p:grpSpPr>
          <a:xfrm>
            <a:off x="5711529" y="1801525"/>
            <a:ext cx="6333248" cy="4209697"/>
            <a:chOff x="5711529" y="1801525"/>
            <a:chExt cx="6333248" cy="4209697"/>
          </a:xfrm>
        </p:grpSpPr>
        <p:grpSp>
          <p:nvGrpSpPr>
            <p:cNvPr id="31" name="Group 30">
              <a:extLst>
                <a:ext uri="{FF2B5EF4-FFF2-40B4-BE49-F238E27FC236}">
                  <a16:creationId xmlns:a16="http://schemas.microsoft.com/office/drawing/2014/main" id="{84151796-2FC7-434D-82EA-3862DE6BA0A4}"/>
                </a:ext>
              </a:extLst>
            </p:cNvPr>
            <p:cNvGrpSpPr/>
            <p:nvPr/>
          </p:nvGrpSpPr>
          <p:grpSpPr>
            <a:xfrm>
              <a:off x="5711529" y="1801525"/>
              <a:ext cx="3007588" cy="2910264"/>
              <a:chOff x="5736945" y="2327564"/>
              <a:chExt cx="3007588" cy="2910264"/>
            </a:xfrm>
          </p:grpSpPr>
          <p:grpSp>
            <p:nvGrpSpPr>
              <p:cNvPr id="32" name="Group 31">
                <a:extLst>
                  <a:ext uri="{FF2B5EF4-FFF2-40B4-BE49-F238E27FC236}">
                    <a16:creationId xmlns:a16="http://schemas.microsoft.com/office/drawing/2014/main" id="{DEF51529-D0C0-4EDB-9832-46A617830B35}"/>
                  </a:ext>
                </a:extLst>
              </p:cNvPr>
              <p:cNvGrpSpPr/>
              <p:nvPr/>
            </p:nvGrpSpPr>
            <p:grpSpPr>
              <a:xfrm>
                <a:off x="5736945" y="4509010"/>
                <a:ext cx="1653308" cy="369332"/>
                <a:chOff x="3860800" y="4096633"/>
                <a:chExt cx="1653308" cy="369332"/>
              </a:xfrm>
            </p:grpSpPr>
            <p:sp>
              <p:nvSpPr>
                <p:cNvPr id="54" name="Rectangle 53">
                  <a:extLst>
                    <a:ext uri="{FF2B5EF4-FFF2-40B4-BE49-F238E27FC236}">
                      <a16:creationId xmlns:a16="http://schemas.microsoft.com/office/drawing/2014/main" id="{550D0A76-9C16-4DF7-BAA0-918B7776C8E8}"/>
                    </a:ext>
                  </a:extLst>
                </p:cNvPr>
                <p:cNvSpPr/>
                <p:nvPr/>
              </p:nvSpPr>
              <p:spPr>
                <a:xfrm>
                  <a:off x="3860800" y="4096633"/>
                  <a:ext cx="165330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9EC348E-0F6F-4703-A9DD-E1AF7D1D72B6}"/>
                    </a:ext>
                  </a:extLst>
                </p:cNvPr>
                <p:cNvSpPr/>
                <p:nvPr/>
              </p:nvSpPr>
              <p:spPr>
                <a:xfrm>
                  <a:off x="3925456" y="4133577"/>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48191A6-5EC0-4C8A-9CC1-7B1535927FA2}"/>
                    </a:ext>
                  </a:extLst>
                </p:cNvPr>
                <p:cNvSpPr/>
                <p:nvPr/>
              </p:nvSpPr>
              <p:spPr>
                <a:xfrm>
                  <a:off x="4322619" y="4133577"/>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215C5AF-0A97-4A50-A1DA-E9BE0C908F1D}"/>
                    </a:ext>
                  </a:extLst>
                </p:cNvPr>
                <p:cNvSpPr/>
                <p:nvPr/>
              </p:nvSpPr>
              <p:spPr>
                <a:xfrm>
                  <a:off x="4719782" y="4133576"/>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EA9FEC3-E788-402A-BFB5-62FBD0E19851}"/>
                    </a:ext>
                  </a:extLst>
                </p:cNvPr>
                <p:cNvSpPr/>
                <p:nvPr/>
              </p:nvSpPr>
              <p:spPr>
                <a:xfrm>
                  <a:off x="5116945" y="4133575"/>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BEA68E78-15E6-4D42-8649-E88AA067518B}"/>
                  </a:ext>
                </a:extLst>
              </p:cNvPr>
              <p:cNvGrpSpPr/>
              <p:nvPr/>
            </p:nvGrpSpPr>
            <p:grpSpPr>
              <a:xfrm>
                <a:off x="5982861" y="3633416"/>
                <a:ext cx="1279235" cy="369332"/>
                <a:chOff x="3920838" y="4732121"/>
                <a:chExt cx="1279235" cy="369332"/>
              </a:xfrm>
            </p:grpSpPr>
            <p:sp>
              <p:nvSpPr>
                <p:cNvPr id="50" name="Rectangle 49">
                  <a:extLst>
                    <a:ext uri="{FF2B5EF4-FFF2-40B4-BE49-F238E27FC236}">
                      <a16:creationId xmlns:a16="http://schemas.microsoft.com/office/drawing/2014/main" id="{8B08716C-1727-4363-B086-7EF2B0F64E0E}"/>
                    </a:ext>
                  </a:extLst>
                </p:cNvPr>
                <p:cNvSpPr/>
                <p:nvPr/>
              </p:nvSpPr>
              <p:spPr>
                <a:xfrm>
                  <a:off x="3920838" y="4732121"/>
                  <a:ext cx="1279235"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7CE14DB-D1D6-48BF-A946-BD64703BFD2C}"/>
                    </a:ext>
                  </a:extLst>
                </p:cNvPr>
                <p:cNvSpPr/>
                <p:nvPr/>
              </p:nvSpPr>
              <p:spPr>
                <a:xfrm>
                  <a:off x="3985494" y="4769065"/>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8E5A266-4B7C-4604-BC9D-A867FBD8ACCF}"/>
                    </a:ext>
                  </a:extLst>
                </p:cNvPr>
                <p:cNvSpPr/>
                <p:nvPr/>
              </p:nvSpPr>
              <p:spPr>
                <a:xfrm>
                  <a:off x="4382657" y="4769065"/>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13D432D-9FB6-40DA-813C-5B4B7924AD73}"/>
                    </a:ext>
                  </a:extLst>
                </p:cNvPr>
                <p:cNvSpPr/>
                <p:nvPr/>
              </p:nvSpPr>
              <p:spPr>
                <a:xfrm>
                  <a:off x="4779820" y="4769064"/>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639FFD3-7EC4-4F4B-B6CD-450CEA6C4C01}"/>
                  </a:ext>
                </a:extLst>
              </p:cNvPr>
              <p:cNvGrpSpPr/>
              <p:nvPr/>
            </p:nvGrpSpPr>
            <p:grpSpPr>
              <a:xfrm>
                <a:off x="7488388" y="3633416"/>
                <a:ext cx="1256145" cy="369332"/>
                <a:chOff x="5809677" y="4358413"/>
                <a:chExt cx="1256145" cy="369332"/>
              </a:xfrm>
            </p:grpSpPr>
            <p:sp>
              <p:nvSpPr>
                <p:cNvPr id="46" name="Rectangle 45">
                  <a:extLst>
                    <a:ext uri="{FF2B5EF4-FFF2-40B4-BE49-F238E27FC236}">
                      <a16:creationId xmlns:a16="http://schemas.microsoft.com/office/drawing/2014/main" id="{150DA096-FBBE-4AA0-B31F-C91B44DB45C5}"/>
                    </a:ext>
                  </a:extLst>
                </p:cNvPr>
                <p:cNvSpPr/>
                <p:nvPr/>
              </p:nvSpPr>
              <p:spPr>
                <a:xfrm>
                  <a:off x="5809677" y="4358413"/>
                  <a:ext cx="1256145"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1BCBB0C-C285-4C97-9DC4-FC0C1ACF5CEA}"/>
                    </a:ext>
                  </a:extLst>
                </p:cNvPr>
                <p:cNvSpPr/>
                <p:nvPr/>
              </p:nvSpPr>
              <p:spPr>
                <a:xfrm>
                  <a:off x="5874333" y="4395357"/>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72AF295-EA8B-4049-BFA6-8CF54D6EBEE5}"/>
                    </a:ext>
                  </a:extLst>
                </p:cNvPr>
                <p:cNvSpPr/>
                <p:nvPr/>
              </p:nvSpPr>
              <p:spPr>
                <a:xfrm>
                  <a:off x="6271496" y="4395357"/>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F0F913F-54B6-464B-A921-17AC6FC857FD}"/>
                    </a:ext>
                  </a:extLst>
                </p:cNvPr>
                <p:cNvSpPr/>
                <p:nvPr/>
              </p:nvSpPr>
              <p:spPr>
                <a:xfrm>
                  <a:off x="6668659" y="4395356"/>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BCE6DE34-41DA-4D1D-AE8C-67E6FBC8A477}"/>
                  </a:ext>
                </a:extLst>
              </p:cNvPr>
              <p:cNvSpPr txBox="1"/>
              <p:nvPr/>
            </p:nvSpPr>
            <p:spPr>
              <a:xfrm>
                <a:off x="5902043" y="4071213"/>
                <a:ext cx="1440872"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Mapping</a:t>
                </a:r>
                <a:r>
                  <a:rPr lang="en-US" dirty="0"/>
                  <a:t> </a:t>
                </a:r>
              </a:p>
            </p:txBody>
          </p:sp>
          <p:sp>
            <p:nvSpPr>
              <p:cNvPr id="36" name="TextBox 35">
                <a:extLst>
                  <a:ext uri="{FF2B5EF4-FFF2-40B4-BE49-F238E27FC236}">
                    <a16:creationId xmlns:a16="http://schemas.microsoft.com/office/drawing/2014/main" id="{F6C6FA6C-6D4E-4744-8FDD-BA0E74D6F888}"/>
                  </a:ext>
                </a:extLst>
              </p:cNvPr>
              <p:cNvSpPr txBox="1"/>
              <p:nvPr/>
            </p:nvSpPr>
            <p:spPr>
              <a:xfrm>
                <a:off x="6890344" y="3139219"/>
                <a:ext cx="999817"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Pooling</a:t>
                </a:r>
                <a:r>
                  <a:rPr lang="en-US" dirty="0"/>
                  <a:t> </a:t>
                </a:r>
              </a:p>
            </p:txBody>
          </p:sp>
          <p:sp>
            <p:nvSpPr>
              <p:cNvPr id="37" name="TextBox 36">
                <a:extLst>
                  <a:ext uri="{FF2B5EF4-FFF2-40B4-BE49-F238E27FC236}">
                    <a16:creationId xmlns:a16="http://schemas.microsoft.com/office/drawing/2014/main" id="{B104D9A3-9B19-4F78-A07A-0AE1FAA55F59}"/>
                  </a:ext>
                </a:extLst>
              </p:cNvPr>
              <p:cNvSpPr txBox="1"/>
              <p:nvPr/>
            </p:nvSpPr>
            <p:spPr>
              <a:xfrm>
                <a:off x="6039434" y="4930051"/>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1 </a:t>
                </a:r>
              </a:p>
            </p:txBody>
          </p:sp>
          <p:sp>
            <p:nvSpPr>
              <p:cNvPr id="38" name="TextBox 37">
                <a:extLst>
                  <a:ext uri="{FF2B5EF4-FFF2-40B4-BE49-F238E27FC236}">
                    <a16:creationId xmlns:a16="http://schemas.microsoft.com/office/drawing/2014/main" id="{50632065-A9F0-4378-A3BB-6998C5F6E97C}"/>
                  </a:ext>
                </a:extLst>
              </p:cNvPr>
              <p:cNvSpPr txBox="1"/>
              <p:nvPr/>
            </p:nvSpPr>
            <p:spPr>
              <a:xfrm>
                <a:off x="6575710" y="2606852"/>
                <a:ext cx="1629085"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Classifier/Mapping</a:t>
                </a:r>
                <a:r>
                  <a:rPr lang="en-US" dirty="0"/>
                  <a:t> </a:t>
                </a:r>
              </a:p>
            </p:txBody>
          </p:sp>
          <p:sp>
            <p:nvSpPr>
              <p:cNvPr id="39" name="TextBox 38">
                <a:extLst>
                  <a:ext uri="{FF2B5EF4-FFF2-40B4-BE49-F238E27FC236}">
                    <a16:creationId xmlns:a16="http://schemas.microsoft.com/office/drawing/2014/main" id="{DEEA6C6D-123C-4D01-95ED-AEABA8025A34}"/>
                  </a:ext>
                </a:extLst>
              </p:cNvPr>
              <p:cNvSpPr txBox="1"/>
              <p:nvPr/>
            </p:nvSpPr>
            <p:spPr>
              <a:xfrm>
                <a:off x="7586523" y="4930050"/>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2 </a:t>
                </a:r>
              </a:p>
            </p:txBody>
          </p:sp>
          <p:cxnSp>
            <p:nvCxnSpPr>
              <p:cNvPr id="40" name="Straight Arrow Connector 39">
                <a:extLst>
                  <a:ext uri="{FF2B5EF4-FFF2-40B4-BE49-F238E27FC236}">
                    <a16:creationId xmlns:a16="http://schemas.microsoft.com/office/drawing/2014/main" id="{42878752-06BB-4242-8E48-5D858C89CDD1}"/>
                  </a:ext>
                </a:extLst>
              </p:cNvPr>
              <p:cNvCxnSpPr>
                <a:stCxn id="39" idx="0"/>
                <a:endCxn id="46" idx="2"/>
              </p:cNvCxnSpPr>
              <p:nvPr/>
            </p:nvCxnSpPr>
            <p:spPr>
              <a:xfrm flipV="1">
                <a:off x="8110688" y="4002748"/>
                <a:ext cx="5773" cy="927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986178-8980-41CD-99C6-ED40CF951B39}"/>
                  </a:ext>
                </a:extLst>
              </p:cNvPr>
              <p:cNvCxnSpPr>
                <a:cxnSpLocks/>
                <a:stCxn id="36" idx="0"/>
                <a:endCxn id="38" idx="2"/>
              </p:cNvCxnSpPr>
              <p:nvPr/>
            </p:nvCxnSpPr>
            <p:spPr>
              <a:xfrm flipV="1">
                <a:off x="7390253" y="2976184"/>
                <a:ext cx="0" cy="163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FD8DC7F-401F-40D4-9EBA-84C46CE8B7A4}"/>
                  </a:ext>
                </a:extLst>
              </p:cNvPr>
              <p:cNvCxnSpPr>
                <a:cxnSpLocks/>
                <a:stCxn id="50" idx="0"/>
                <a:endCxn id="36" idx="1"/>
              </p:cNvCxnSpPr>
              <p:nvPr/>
            </p:nvCxnSpPr>
            <p:spPr>
              <a:xfrm rot="5400000" flipH="1" flipV="1">
                <a:off x="6601646" y="3344719"/>
                <a:ext cx="309531" cy="26786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4197854-E394-4C50-B442-067D4DC99BF9}"/>
                  </a:ext>
                </a:extLst>
              </p:cNvPr>
              <p:cNvCxnSpPr>
                <a:cxnSpLocks/>
                <a:stCxn id="46" idx="0"/>
                <a:endCxn id="36" idx="3"/>
              </p:cNvCxnSpPr>
              <p:nvPr/>
            </p:nvCxnSpPr>
            <p:spPr>
              <a:xfrm rot="16200000" flipV="1">
                <a:off x="7848546" y="3365501"/>
                <a:ext cx="309531" cy="2263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5018FF8-4ECD-4651-9417-76D297BF61F7}"/>
                  </a:ext>
                </a:extLst>
              </p:cNvPr>
              <p:cNvCxnSpPr>
                <a:cxnSpLocks/>
                <a:stCxn id="35" idx="0"/>
                <a:endCxn id="52" idx="2"/>
              </p:cNvCxnSpPr>
              <p:nvPr/>
            </p:nvCxnSpPr>
            <p:spPr>
              <a:xfrm flipH="1" flipV="1">
                <a:off x="6610934" y="3965801"/>
                <a:ext cx="11545" cy="1054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0AC2B33-8969-4AEB-B8DB-4AB8A3E53F7B}"/>
                  </a:ext>
                </a:extLst>
              </p:cNvPr>
              <p:cNvCxnSpPr>
                <a:cxnSpLocks/>
                <a:stCxn id="38" idx="0"/>
              </p:cNvCxnSpPr>
              <p:nvPr/>
            </p:nvCxnSpPr>
            <p:spPr>
              <a:xfrm flipV="1">
                <a:off x="7390253" y="2327564"/>
                <a:ext cx="0" cy="2792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07F516B-CDFC-4C83-BB0D-0015D61B5AC8}"/>
                </a:ext>
              </a:extLst>
            </p:cNvPr>
            <p:cNvGrpSpPr/>
            <p:nvPr/>
          </p:nvGrpSpPr>
          <p:grpSpPr>
            <a:xfrm>
              <a:off x="8951753" y="1811206"/>
              <a:ext cx="3093024" cy="3338380"/>
              <a:chOff x="8968531" y="2337245"/>
              <a:chExt cx="3093024" cy="3338380"/>
            </a:xfrm>
          </p:grpSpPr>
          <p:sp>
            <p:nvSpPr>
              <p:cNvPr id="60" name="Rectangle 59">
                <a:extLst>
                  <a:ext uri="{FF2B5EF4-FFF2-40B4-BE49-F238E27FC236}">
                    <a16:creationId xmlns:a16="http://schemas.microsoft.com/office/drawing/2014/main" id="{043BB934-4EDA-457D-9161-0C643E05D1AB}"/>
                  </a:ext>
                </a:extLst>
              </p:cNvPr>
              <p:cNvSpPr/>
              <p:nvPr/>
            </p:nvSpPr>
            <p:spPr>
              <a:xfrm>
                <a:off x="8968531" y="4946807"/>
                <a:ext cx="1653308"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B4F9549-0D25-4FC9-9CC4-58D0D06C8C32}"/>
                  </a:ext>
                </a:extLst>
              </p:cNvPr>
              <p:cNvSpPr/>
              <p:nvPr/>
            </p:nvSpPr>
            <p:spPr>
              <a:xfrm>
                <a:off x="9033187" y="4983751"/>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E344326-B622-4508-ACE2-505762E0E985}"/>
                  </a:ext>
                </a:extLst>
              </p:cNvPr>
              <p:cNvSpPr/>
              <p:nvPr/>
            </p:nvSpPr>
            <p:spPr>
              <a:xfrm>
                <a:off x="9430350" y="4983751"/>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029E5E2-0422-497B-B826-6201650B0F3C}"/>
                  </a:ext>
                </a:extLst>
              </p:cNvPr>
              <p:cNvSpPr/>
              <p:nvPr/>
            </p:nvSpPr>
            <p:spPr>
              <a:xfrm>
                <a:off x="9827513" y="4983750"/>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374866-CEC6-48EB-8D3F-E679EFCB2C8E}"/>
                  </a:ext>
                </a:extLst>
              </p:cNvPr>
              <p:cNvSpPr/>
              <p:nvPr/>
            </p:nvSpPr>
            <p:spPr>
              <a:xfrm>
                <a:off x="10224676" y="4983749"/>
                <a:ext cx="332508" cy="29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CF5491B-2E7E-48AF-AD7D-29EF135271B5}"/>
                  </a:ext>
                </a:extLst>
              </p:cNvPr>
              <p:cNvSpPr/>
              <p:nvPr/>
            </p:nvSpPr>
            <p:spPr>
              <a:xfrm>
                <a:off x="10805410" y="3633416"/>
                <a:ext cx="1256145"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131E69E-1DB0-4C5E-B64D-2CFECA18BB67}"/>
                  </a:ext>
                </a:extLst>
              </p:cNvPr>
              <p:cNvSpPr/>
              <p:nvPr/>
            </p:nvSpPr>
            <p:spPr>
              <a:xfrm>
                <a:off x="10870066" y="3670360"/>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56FA02C-982B-4A04-A2E4-F9000683518F}"/>
                  </a:ext>
                </a:extLst>
              </p:cNvPr>
              <p:cNvSpPr/>
              <p:nvPr/>
            </p:nvSpPr>
            <p:spPr>
              <a:xfrm>
                <a:off x="11267229" y="3670360"/>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EF0CAE9-FDA4-4877-B7D9-6504E759240B}"/>
                  </a:ext>
                </a:extLst>
              </p:cNvPr>
              <p:cNvSpPr/>
              <p:nvPr/>
            </p:nvSpPr>
            <p:spPr>
              <a:xfrm>
                <a:off x="11664392" y="3670359"/>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2A14F332-DD11-496D-B8CC-46A5CE436993}"/>
                  </a:ext>
                </a:extLst>
              </p:cNvPr>
              <p:cNvSpPr txBox="1"/>
              <p:nvPr/>
            </p:nvSpPr>
            <p:spPr>
              <a:xfrm>
                <a:off x="9133629" y="4509010"/>
                <a:ext cx="1440872"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Mapping</a:t>
                </a:r>
                <a:r>
                  <a:rPr lang="en-US" dirty="0"/>
                  <a:t> </a:t>
                </a:r>
              </a:p>
            </p:txBody>
          </p:sp>
          <p:sp>
            <p:nvSpPr>
              <p:cNvPr id="70" name="TextBox 69">
                <a:extLst>
                  <a:ext uri="{FF2B5EF4-FFF2-40B4-BE49-F238E27FC236}">
                    <a16:creationId xmlns:a16="http://schemas.microsoft.com/office/drawing/2014/main" id="{02DA9FA3-FB19-4374-8206-9606A8B2F3BD}"/>
                  </a:ext>
                </a:extLst>
              </p:cNvPr>
              <p:cNvSpPr txBox="1"/>
              <p:nvPr/>
            </p:nvSpPr>
            <p:spPr>
              <a:xfrm>
                <a:off x="10207366" y="3139219"/>
                <a:ext cx="999817"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Pooling</a:t>
                </a:r>
                <a:r>
                  <a:rPr lang="en-US" dirty="0"/>
                  <a:t> </a:t>
                </a:r>
              </a:p>
            </p:txBody>
          </p:sp>
          <p:sp>
            <p:nvSpPr>
              <p:cNvPr id="71" name="TextBox 70">
                <a:extLst>
                  <a:ext uri="{FF2B5EF4-FFF2-40B4-BE49-F238E27FC236}">
                    <a16:creationId xmlns:a16="http://schemas.microsoft.com/office/drawing/2014/main" id="{22FBB3F4-D3D2-4C04-A460-8EB53DFBDC40}"/>
                  </a:ext>
                </a:extLst>
              </p:cNvPr>
              <p:cNvSpPr txBox="1"/>
              <p:nvPr/>
            </p:nvSpPr>
            <p:spPr>
              <a:xfrm>
                <a:off x="9271020" y="5367848"/>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1 </a:t>
                </a:r>
              </a:p>
            </p:txBody>
          </p:sp>
          <p:sp>
            <p:nvSpPr>
              <p:cNvPr id="72" name="TextBox 71">
                <a:extLst>
                  <a:ext uri="{FF2B5EF4-FFF2-40B4-BE49-F238E27FC236}">
                    <a16:creationId xmlns:a16="http://schemas.microsoft.com/office/drawing/2014/main" id="{D2EB291D-E717-4BB5-A209-2F56320CE478}"/>
                  </a:ext>
                </a:extLst>
              </p:cNvPr>
              <p:cNvSpPr txBox="1"/>
              <p:nvPr/>
            </p:nvSpPr>
            <p:spPr>
              <a:xfrm>
                <a:off x="9861608" y="2628265"/>
                <a:ext cx="1677549" cy="369332"/>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Classifier/Mapping</a:t>
                </a:r>
                <a:r>
                  <a:rPr lang="en-US" dirty="0"/>
                  <a:t> </a:t>
                </a:r>
              </a:p>
            </p:txBody>
          </p:sp>
          <p:sp>
            <p:nvSpPr>
              <p:cNvPr id="73" name="TextBox 72">
                <a:extLst>
                  <a:ext uri="{FF2B5EF4-FFF2-40B4-BE49-F238E27FC236}">
                    <a16:creationId xmlns:a16="http://schemas.microsoft.com/office/drawing/2014/main" id="{05A163E2-D85E-4D05-B2D9-8A0FD935033E}"/>
                  </a:ext>
                </a:extLst>
              </p:cNvPr>
              <p:cNvSpPr txBox="1"/>
              <p:nvPr/>
            </p:nvSpPr>
            <p:spPr>
              <a:xfrm>
                <a:off x="10903545" y="4930050"/>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2 </a:t>
                </a:r>
              </a:p>
            </p:txBody>
          </p:sp>
          <p:sp>
            <p:nvSpPr>
              <p:cNvPr id="74" name="Rectangle 73">
                <a:extLst>
                  <a:ext uri="{FF2B5EF4-FFF2-40B4-BE49-F238E27FC236}">
                    <a16:creationId xmlns:a16="http://schemas.microsoft.com/office/drawing/2014/main" id="{FD086196-A52A-4ED0-B386-11C30AC4A03A}"/>
                  </a:ext>
                </a:extLst>
              </p:cNvPr>
              <p:cNvSpPr/>
              <p:nvPr/>
            </p:nvSpPr>
            <p:spPr>
              <a:xfrm>
                <a:off x="9233536" y="3621565"/>
                <a:ext cx="1256145"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6F78D4F-5A9E-4FB1-85C6-DD9B853B633D}"/>
                  </a:ext>
                </a:extLst>
              </p:cNvPr>
              <p:cNvSpPr/>
              <p:nvPr/>
            </p:nvSpPr>
            <p:spPr>
              <a:xfrm>
                <a:off x="9298192" y="3658509"/>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6200BC-371F-4FCC-8094-A119AC64B1D5}"/>
                  </a:ext>
                </a:extLst>
              </p:cNvPr>
              <p:cNvSpPr/>
              <p:nvPr/>
            </p:nvSpPr>
            <p:spPr>
              <a:xfrm>
                <a:off x="9695355" y="3658509"/>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B83637A-2ACD-4F75-A1DE-AF1AE5C5D6F8}"/>
                  </a:ext>
                </a:extLst>
              </p:cNvPr>
              <p:cNvSpPr/>
              <p:nvPr/>
            </p:nvSpPr>
            <p:spPr>
              <a:xfrm>
                <a:off x="10092518" y="3658508"/>
                <a:ext cx="332508" cy="2954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9B0AA42-9506-4FA0-A26F-238A9E83482F}"/>
                  </a:ext>
                </a:extLst>
              </p:cNvPr>
              <p:cNvSpPr txBox="1"/>
              <p:nvPr/>
            </p:nvSpPr>
            <p:spPr>
              <a:xfrm>
                <a:off x="10296276" y="4128076"/>
                <a:ext cx="730828"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Similar </a:t>
                </a:r>
              </a:p>
            </p:txBody>
          </p:sp>
          <p:cxnSp>
            <p:nvCxnSpPr>
              <p:cNvPr id="79" name="Straight Arrow Connector 78">
                <a:extLst>
                  <a:ext uri="{FF2B5EF4-FFF2-40B4-BE49-F238E27FC236}">
                    <a16:creationId xmlns:a16="http://schemas.microsoft.com/office/drawing/2014/main" id="{2D0ED56F-BDE0-46F0-A1FE-32DBBBEBD98E}"/>
                  </a:ext>
                </a:extLst>
              </p:cNvPr>
              <p:cNvCxnSpPr>
                <a:cxnSpLocks/>
                <a:stCxn id="73" idx="0"/>
                <a:endCxn id="65" idx="2"/>
              </p:cNvCxnSpPr>
              <p:nvPr/>
            </p:nvCxnSpPr>
            <p:spPr>
              <a:xfrm flipV="1">
                <a:off x="11427710" y="4002748"/>
                <a:ext cx="5773" cy="927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8070663-0DDD-43A3-9B70-68ADDEE58A6C}"/>
                  </a:ext>
                </a:extLst>
              </p:cNvPr>
              <p:cNvCxnSpPr>
                <a:cxnSpLocks/>
                <a:stCxn id="78" idx="0"/>
                <a:endCxn id="74" idx="2"/>
              </p:cNvCxnSpPr>
              <p:nvPr/>
            </p:nvCxnSpPr>
            <p:spPr>
              <a:xfrm flipH="1" flipV="1">
                <a:off x="9861609" y="3990897"/>
                <a:ext cx="800081" cy="137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C82E4F3-D9AF-4785-9712-7F868C3D355A}"/>
                  </a:ext>
                </a:extLst>
              </p:cNvPr>
              <p:cNvCxnSpPr>
                <a:cxnSpLocks/>
                <a:stCxn id="78" idx="0"/>
                <a:endCxn id="65" idx="2"/>
              </p:cNvCxnSpPr>
              <p:nvPr/>
            </p:nvCxnSpPr>
            <p:spPr>
              <a:xfrm flipV="1">
                <a:off x="10661690" y="4002748"/>
                <a:ext cx="771793" cy="1253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2035C94-6E91-453C-989F-97573524575E}"/>
                  </a:ext>
                </a:extLst>
              </p:cNvPr>
              <p:cNvCxnSpPr>
                <a:cxnSpLocks/>
                <a:stCxn id="69" idx="0"/>
                <a:endCxn id="74" idx="2"/>
              </p:cNvCxnSpPr>
              <p:nvPr/>
            </p:nvCxnSpPr>
            <p:spPr>
              <a:xfrm flipV="1">
                <a:off x="9854065" y="3990897"/>
                <a:ext cx="7544" cy="5181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23451CC-293F-427E-B797-C43D373751E0}"/>
                  </a:ext>
                </a:extLst>
              </p:cNvPr>
              <p:cNvCxnSpPr>
                <a:cxnSpLocks/>
                <a:stCxn id="70" idx="0"/>
                <a:endCxn id="72" idx="2"/>
              </p:cNvCxnSpPr>
              <p:nvPr/>
            </p:nvCxnSpPr>
            <p:spPr>
              <a:xfrm flipH="1" flipV="1">
                <a:off x="10700383" y="2997597"/>
                <a:ext cx="6892" cy="1416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41423B2C-38CF-49DB-974A-FF9E640561EB}"/>
                  </a:ext>
                </a:extLst>
              </p:cNvPr>
              <p:cNvCxnSpPr>
                <a:stCxn id="74" idx="0"/>
                <a:endCxn id="70" idx="1"/>
              </p:cNvCxnSpPr>
              <p:nvPr/>
            </p:nvCxnSpPr>
            <p:spPr>
              <a:xfrm rot="5400000" flipH="1" flipV="1">
                <a:off x="9885647" y="3299847"/>
                <a:ext cx="297680" cy="34575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D1706DD1-E1A3-4FB1-B80E-6A0186BC2F06}"/>
                  </a:ext>
                </a:extLst>
              </p:cNvPr>
              <p:cNvCxnSpPr>
                <a:stCxn id="65" idx="0"/>
                <a:endCxn id="70" idx="3"/>
              </p:cNvCxnSpPr>
              <p:nvPr/>
            </p:nvCxnSpPr>
            <p:spPr>
              <a:xfrm rot="16200000" flipV="1">
                <a:off x="11165568" y="3365501"/>
                <a:ext cx="309531" cy="2263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EF26CBC-F15A-43F1-B9DE-2C3A4AD18412}"/>
                  </a:ext>
                </a:extLst>
              </p:cNvPr>
              <p:cNvCxnSpPr>
                <a:cxnSpLocks/>
                <a:stCxn id="72" idx="0"/>
              </p:cNvCxnSpPr>
              <p:nvPr/>
            </p:nvCxnSpPr>
            <p:spPr>
              <a:xfrm flipV="1">
                <a:off x="10700383" y="2337245"/>
                <a:ext cx="6892" cy="2910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9A07987F-5134-4A6E-9419-1D250D4B3AF4}"/>
                </a:ext>
              </a:extLst>
            </p:cNvPr>
            <p:cNvSpPr txBox="1"/>
            <p:nvPr/>
          </p:nvSpPr>
          <p:spPr>
            <a:xfrm>
              <a:off x="7651902" y="5180225"/>
              <a:ext cx="2472452" cy="830997"/>
            </a:xfrm>
            <a:prstGeom prst="rect">
              <a:avLst/>
            </a:prstGeom>
            <a:noFill/>
            <a:ln>
              <a:solidFill>
                <a:schemeClr val="tx2"/>
              </a:solidFill>
            </a:ln>
          </p:spPr>
          <p:txBody>
            <a:bodyPr wrap="square" rtlCol="0">
              <a:spAutoFit/>
            </a:bodyPr>
            <a:lstStyle/>
            <a:p>
              <a:pPr algn="ctr"/>
              <a:r>
                <a:rPr lang="en-US" sz="1600" b="1" dirty="0"/>
                <a:t>Feature level</a:t>
              </a:r>
            </a:p>
            <a:p>
              <a:pPr algn="ctr"/>
              <a:r>
                <a:rPr lang="en-US" sz="1600" dirty="0"/>
                <a:t>Feature in- Feature out</a:t>
              </a:r>
            </a:p>
            <a:p>
              <a:pPr algn="ctr"/>
              <a:r>
                <a:rPr lang="en-US" sz="1600" dirty="0"/>
                <a:t>Feature in-decision out</a:t>
              </a:r>
            </a:p>
          </p:txBody>
        </p:sp>
      </p:grpSp>
      <p:sp>
        <p:nvSpPr>
          <p:cNvPr id="107" name="Slide Number Placeholder 3">
            <a:extLst>
              <a:ext uri="{FF2B5EF4-FFF2-40B4-BE49-F238E27FC236}">
                <a16:creationId xmlns:a16="http://schemas.microsoft.com/office/drawing/2014/main" id="{E36422A2-CEBB-4BE8-B859-6F06F397A7DF}"/>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a:t>
            </a:fld>
            <a:endParaRPr lang="en-US" dirty="0">
              <a:solidFill>
                <a:schemeClr val="bg1"/>
              </a:solidFill>
            </a:endParaRPr>
          </a:p>
        </p:txBody>
      </p:sp>
      <p:sp>
        <p:nvSpPr>
          <p:cNvPr id="3" name="Rectangle 2">
            <a:extLst>
              <a:ext uri="{FF2B5EF4-FFF2-40B4-BE49-F238E27FC236}">
                <a16:creationId xmlns:a16="http://schemas.microsoft.com/office/drawing/2014/main" id="{2C46D4B2-55C7-4E8F-A896-1C7D8F495E2D}"/>
              </a:ext>
            </a:extLst>
          </p:cNvPr>
          <p:cNvSpPr/>
          <p:nvPr/>
        </p:nvSpPr>
        <p:spPr>
          <a:xfrm>
            <a:off x="522309" y="5268232"/>
            <a:ext cx="6096000" cy="646331"/>
          </a:xfrm>
          <a:prstGeom prst="rect">
            <a:avLst/>
          </a:prstGeom>
        </p:spPr>
        <p:txBody>
          <a:bodyPr>
            <a:spAutoFit/>
          </a:bodyPr>
          <a:lstStyle/>
          <a:p>
            <a:r>
              <a:rPr lang="en-US" sz="1200" dirty="0">
                <a:solidFill>
                  <a:srgbClr val="222222"/>
                </a:solidFill>
                <a:latin typeface="Arial" panose="020B0604020202020204" pitchFamily="34" charset="0"/>
              </a:rPr>
              <a:t>[2] Lahat, Dana, </a:t>
            </a:r>
            <a:r>
              <a:rPr lang="en-US" sz="1200" dirty="0" err="1">
                <a:solidFill>
                  <a:srgbClr val="222222"/>
                </a:solidFill>
                <a:latin typeface="Arial" panose="020B0604020202020204" pitchFamily="34" charset="0"/>
              </a:rPr>
              <a:t>Tülay</a:t>
            </a:r>
            <a:r>
              <a:rPr lang="en-US" sz="1200" dirty="0">
                <a:solidFill>
                  <a:srgbClr val="222222"/>
                </a:solidFill>
                <a:latin typeface="Arial" panose="020B0604020202020204" pitchFamily="34" charset="0"/>
              </a:rPr>
              <a:t> </a:t>
            </a:r>
            <a:r>
              <a:rPr lang="en-US" sz="1200" dirty="0" err="1">
                <a:solidFill>
                  <a:srgbClr val="222222"/>
                </a:solidFill>
                <a:latin typeface="Arial" panose="020B0604020202020204" pitchFamily="34" charset="0"/>
              </a:rPr>
              <a:t>Adali</a:t>
            </a:r>
            <a:r>
              <a:rPr lang="en-US" sz="1200" dirty="0">
                <a:solidFill>
                  <a:srgbClr val="222222"/>
                </a:solidFill>
                <a:latin typeface="Arial" panose="020B0604020202020204" pitchFamily="34" charset="0"/>
              </a:rPr>
              <a:t>, and Christian </a:t>
            </a:r>
            <a:r>
              <a:rPr lang="en-US" sz="1200" dirty="0" err="1">
                <a:solidFill>
                  <a:srgbClr val="222222"/>
                </a:solidFill>
                <a:latin typeface="Arial" panose="020B0604020202020204" pitchFamily="34" charset="0"/>
              </a:rPr>
              <a:t>Jutten</a:t>
            </a:r>
            <a:r>
              <a:rPr lang="en-US" sz="1200" dirty="0">
                <a:solidFill>
                  <a:srgbClr val="222222"/>
                </a:solidFill>
                <a:latin typeface="Arial" panose="020B0604020202020204" pitchFamily="34" charset="0"/>
              </a:rPr>
              <a:t>. "Multimodal data fusion: an overview of methods, challenges, and prospects." </a:t>
            </a:r>
            <a:r>
              <a:rPr lang="en-US" sz="1200" i="1" dirty="0">
                <a:solidFill>
                  <a:srgbClr val="222222"/>
                </a:solidFill>
                <a:latin typeface="Arial" panose="020B0604020202020204" pitchFamily="34" charset="0"/>
              </a:rPr>
              <a:t>Proceedings of the IEEE</a:t>
            </a:r>
            <a:r>
              <a:rPr lang="en-US" sz="1200" dirty="0">
                <a:solidFill>
                  <a:srgbClr val="222222"/>
                </a:solidFill>
                <a:latin typeface="Arial" panose="020B0604020202020204" pitchFamily="34" charset="0"/>
              </a:rPr>
              <a:t> 103.9 (2015): 1449-1477.</a:t>
            </a:r>
            <a:endParaRPr lang="en-US" sz="1200" dirty="0"/>
          </a:p>
        </p:txBody>
      </p:sp>
    </p:spTree>
    <p:extLst>
      <p:ext uri="{BB962C8B-B14F-4D97-AF65-F5344CB8AC3E}">
        <p14:creationId xmlns:p14="http://schemas.microsoft.com/office/powerpoint/2010/main" val="246457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C2EC-3214-44A1-99D7-DBA089EAA1D3}"/>
              </a:ext>
            </a:extLst>
          </p:cNvPr>
          <p:cNvSpPr>
            <a:spLocks noGrp="1"/>
          </p:cNvSpPr>
          <p:nvPr>
            <p:ph type="title"/>
          </p:nvPr>
        </p:nvSpPr>
        <p:spPr/>
        <p:txBody>
          <a:bodyPr/>
          <a:lstStyle/>
          <a:p>
            <a:pPr algn="ctr"/>
            <a:r>
              <a:rPr lang="en-US" dirty="0"/>
              <a:t>Benchmark Comparison</a:t>
            </a:r>
          </a:p>
        </p:txBody>
      </p:sp>
      <p:sp>
        <p:nvSpPr>
          <p:cNvPr id="4" name="Slide Number Placeholder 3">
            <a:extLst>
              <a:ext uri="{FF2B5EF4-FFF2-40B4-BE49-F238E27FC236}">
                <a16:creationId xmlns:a16="http://schemas.microsoft.com/office/drawing/2014/main" id="{CC424565-4092-4457-8718-7C342AC00D54}"/>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40</a:t>
            </a:fld>
            <a:endParaRPr lang="en-US" dirty="0">
              <a:solidFill>
                <a:schemeClr val="bg1"/>
              </a:solidFill>
            </a:endParaRPr>
          </a:p>
        </p:txBody>
      </p:sp>
      <p:pic>
        <p:nvPicPr>
          <p:cNvPr id="6" name="Picture 5">
            <a:extLst>
              <a:ext uri="{FF2B5EF4-FFF2-40B4-BE49-F238E27FC236}">
                <a16:creationId xmlns:a16="http://schemas.microsoft.com/office/drawing/2014/main" id="{567C67DE-4753-4E72-81FC-3D3C99363281}"/>
              </a:ext>
            </a:extLst>
          </p:cNvPr>
          <p:cNvPicPr>
            <a:picLocks noChangeAspect="1"/>
          </p:cNvPicPr>
          <p:nvPr/>
        </p:nvPicPr>
        <p:blipFill>
          <a:blip r:embed="rId3"/>
          <a:stretch>
            <a:fillRect/>
          </a:stretch>
        </p:blipFill>
        <p:spPr>
          <a:xfrm>
            <a:off x="3307164" y="1406589"/>
            <a:ext cx="5577671" cy="4452492"/>
          </a:xfrm>
          <a:prstGeom prst="rect">
            <a:avLst/>
          </a:prstGeom>
        </p:spPr>
      </p:pic>
    </p:spTree>
    <p:extLst>
      <p:ext uri="{BB962C8B-B14F-4D97-AF65-F5344CB8AC3E}">
        <p14:creationId xmlns:p14="http://schemas.microsoft.com/office/powerpoint/2010/main" val="1286656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B534-B306-49A7-BAE4-CE47CCA88C3E}"/>
              </a:ext>
            </a:extLst>
          </p:cNvPr>
          <p:cNvSpPr>
            <a:spLocks noGrp="1"/>
          </p:cNvSpPr>
          <p:nvPr>
            <p:ph type="title"/>
          </p:nvPr>
        </p:nvSpPr>
        <p:spPr/>
        <p:txBody>
          <a:bodyPr/>
          <a:lstStyle/>
          <a:p>
            <a:pPr algn="ctr"/>
            <a:r>
              <a:rPr lang="en-US" dirty="0"/>
              <a:t>Future Work</a:t>
            </a:r>
          </a:p>
        </p:txBody>
      </p:sp>
      <p:sp>
        <p:nvSpPr>
          <p:cNvPr id="3" name="Content Placeholder 2">
            <a:extLst>
              <a:ext uri="{FF2B5EF4-FFF2-40B4-BE49-F238E27FC236}">
                <a16:creationId xmlns:a16="http://schemas.microsoft.com/office/drawing/2014/main" id="{D08D3414-38B1-4F6A-89E3-3AA7C4EF4681}"/>
              </a:ext>
            </a:extLst>
          </p:cNvPr>
          <p:cNvSpPr>
            <a:spLocks noGrp="1"/>
          </p:cNvSpPr>
          <p:nvPr>
            <p:ph idx="1"/>
          </p:nvPr>
        </p:nvSpPr>
        <p:spPr/>
        <p:txBody>
          <a:bodyPr>
            <a:normAutofit/>
          </a:bodyPr>
          <a:lstStyle/>
          <a:p>
            <a:r>
              <a:rPr lang="en-US" sz="2000" dirty="0"/>
              <a:t>Deep Learning + Rule based composite planner</a:t>
            </a:r>
          </a:p>
          <a:p>
            <a:pPr lvl="1"/>
            <a:r>
              <a:rPr lang="en-US" sz="2000" dirty="0"/>
              <a:t>Deep learning decides which rule to apply when</a:t>
            </a:r>
          </a:p>
          <a:p>
            <a:pPr lvl="1"/>
            <a:r>
              <a:rPr lang="en-US" sz="2000" dirty="0"/>
              <a:t>Rule based tree but execution (how much to turn how much to move) executed by deep RL algorithms such as policy gradient</a:t>
            </a:r>
          </a:p>
          <a:p>
            <a:pPr lvl="1"/>
            <a:r>
              <a:rPr lang="en-US" sz="2000" dirty="0"/>
              <a:t>Entirely deep learning-based policy, but trained partially using trajectories generated by rule-based technique</a:t>
            </a:r>
          </a:p>
          <a:p>
            <a:endParaRPr lang="en-US" sz="2000" dirty="0"/>
          </a:p>
          <a:p>
            <a:r>
              <a:rPr lang="en-US" sz="2000" dirty="0"/>
              <a:t>Multi agent deep reinforcement learning</a:t>
            </a:r>
          </a:p>
          <a:p>
            <a:pPr lvl="1"/>
            <a:r>
              <a:rPr lang="en-US" sz="2000" dirty="0"/>
              <a:t>Currently the information sharing between language and vision module coordinated by a rule-based planner. Can use MARL instead with number of communication bits as a parameter</a:t>
            </a:r>
          </a:p>
        </p:txBody>
      </p:sp>
      <p:sp>
        <p:nvSpPr>
          <p:cNvPr id="4" name="Slide Number Placeholder 3">
            <a:extLst>
              <a:ext uri="{FF2B5EF4-FFF2-40B4-BE49-F238E27FC236}">
                <a16:creationId xmlns:a16="http://schemas.microsoft.com/office/drawing/2014/main" id="{3E3CD595-8327-48DF-8270-EBA33721E553}"/>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41</a:t>
            </a:fld>
            <a:endParaRPr lang="en-US" dirty="0">
              <a:solidFill>
                <a:schemeClr val="bg1"/>
              </a:solidFill>
            </a:endParaRPr>
          </a:p>
        </p:txBody>
      </p:sp>
    </p:spTree>
    <p:extLst>
      <p:ext uri="{BB962C8B-B14F-4D97-AF65-F5344CB8AC3E}">
        <p14:creationId xmlns:p14="http://schemas.microsoft.com/office/powerpoint/2010/main" val="227994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750C-B619-4090-B175-72AE3D094C87}"/>
              </a:ext>
            </a:extLst>
          </p:cNvPr>
          <p:cNvSpPr>
            <a:spLocks noGrp="1"/>
          </p:cNvSpPr>
          <p:nvPr>
            <p:ph type="title"/>
          </p:nvPr>
        </p:nvSpPr>
        <p:spPr/>
        <p:txBody>
          <a:bodyPr/>
          <a:lstStyle/>
          <a:p>
            <a:pPr algn="ctr"/>
            <a:r>
              <a:rPr lang="en-US" dirty="0"/>
              <a:t>Conclusion (1/2)</a:t>
            </a:r>
          </a:p>
        </p:txBody>
      </p:sp>
      <p:sp>
        <p:nvSpPr>
          <p:cNvPr id="3" name="Content Placeholder 2">
            <a:extLst>
              <a:ext uri="{FF2B5EF4-FFF2-40B4-BE49-F238E27FC236}">
                <a16:creationId xmlns:a16="http://schemas.microsoft.com/office/drawing/2014/main" id="{4BEE8496-99D8-4271-8B76-4971BFB3A389}"/>
              </a:ext>
            </a:extLst>
          </p:cNvPr>
          <p:cNvSpPr>
            <a:spLocks noGrp="1"/>
          </p:cNvSpPr>
          <p:nvPr>
            <p:ph idx="1"/>
          </p:nvPr>
        </p:nvSpPr>
        <p:spPr>
          <a:xfrm>
            <a:off x="838200" y="1594131"/>
            <a:ext cx="10515600" cy="4351338"/>
          </a:xfrm>
        </p:spPr>
        <p:txBody>
          <a:bodyPr>
            <a:normAutofit/>
          </a:bodyPr>
          <a:lstStyle/>
          <a:p>
            <a:r>
              <a:rPr lang="en-US" sz="2000" dirty="0"/>
              <a:t>We proposed various techniques in multimodal machine learning for decision making under uncertainty</a:t>
            </a:r>
          </a:p>
          <a:p>
            <a:endParaRPr lang="en-US" sz="2000" dirty="0"/>
          </a:p>
          <a:p>
            <a:r>
              <a:rPr lang="en-US" sz="2000" dirty="0"/>
              <a:t>Granger causality-based clustering proposed to fuse different time series which could originate from independent modalities (Representation based decision level fusion)</a:t>
            </a:r>
          </a:p>
          <a:p>
            <a:endParaRPr lang="en-US" sz="2000" dirty="0"/>
          </a:p>
          <a:p>
            <a:r>
              <a:rPr lang="en-US" sz="2000" dirty="0"/>
              <a:t>State switching DQN achieve multi-modal fusion, but modalities differ based on event type, not sensor type (multi camera) (Event based decision level fusion)</a:t>
            </a:r>
          </a:p>
          <a:p>
            <a:endParaRPr lang="en-US" sz="2000" dirty="0"/>
          </a:p>
          <a:p>
            <a:r>
              <a:rPr lang="en-US" sz="2000" dirty="0"/>
              <a:t>MARL learns communication strategies across a team of RL agents (Goal based decision level fusion)</a:t>
            </a:r>
          </a:p>
          <a:p>
            <a:endParaRPr lang="en-US" sz="2000" dirty="0"/>
          </a:p>
        </p:txBody>
      </p:sp>
      <p:sp>
        <p:nvSpPr>
          <p:cNvPr id="4" name="Slide Number Placeholder 3">
            <a:extLst>
              <a:ext uri="{FF2B5EF4-FFF2-40B4-BE49-F238E27FC236}">
                <a16:creationId xmlns:a16="http://schemas.microsoft.com/office/drawing/2014/main" id="{EECB0009-0FD1-48CF-939C-E4770E455EC5}"/>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42</a:t>
            </a:fld>
            <a:endParaRPr lang="en-US" dirty="0">
              <a:solidFill>
                <a:schemeClr val="bg1"/>
              </a:solidFill>
            </a:endParaRPr>
          </a:p>
        </p:txBody>
      </p:sp>
    </p:spTree>
    <p:extLst>
      <p:ext uri="{BB962C8B-B14F-4D97-AF65-F5344CB8AC3E}">
        <p14:creationId xmlns:p14="http://schemas.microsoft.com/office/powerpoint/2010/main" val="60933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82F3-86A2-4771-AF6C-030091DA1F47}"/>
              </a:ext>
            </a:extLst>
          </p:cNvPr>
          <p:cNvSpPr>
            <a:spLocks noGrp="1"/>
          </p:cNvSpPr>
          <p:nvPr>
            <p:ph type="title"/>
          </p:nvPr>
        </p:nvSpPr>
        <p:spPr/>
        <p:txBody>
          <a:bodyPr/>
          <a:lstStyle/>
          <a:p>
            <a:pPr algn="ctr"/>
            <a:r>
              <a:rPr lang="en-US" dirty="0"/>
              <a:t>Conclusion (2/2)</a:t>
            </a:r>
          </a:p>
        </p:txBody>
      </p:sp>
      <p:sp>
        <p:nvSpPr>
          <p:cNvPr id="3" name="Content Placeholder 2">
            <a:extLst>
              <a:ext uri="{FF2B5EF4-FFF2-40B4-BE49-F238E27FC236}">
                <a16:creationId xmlns:a16="http://schemas.microsoft.com/office/drawing/2014/main" id="{864FE678-0DEB-455E-A669-6978EC924FC9}"/>
              </a:ext>
            </a:extLst>
          </p:cNvPr>
          <p:cNvSpPr>
            <a:spLocks noGrp="1"/>
          </p:cNvSpPr>
          <p:nvPr>
            <p:ph idx="1"/>
          </p:nvPr>
        </p:nvSpPr>
        <p:spPr/>
        <p:txBody>
          <a:bodyPr/>
          <a:lstStyle/>
          <a:p>
            <a:r>
              <a:rPr lang="en-US" sz="2000" dirty="0"/>
              <a:t>MOVILAN is a combination of all above types- </a:t>
            </a:r>
          </a:p>
          <a:p>
            <a:pPr marL="0" indent="0">
              <a:buNone/>
            </a:pPr>
            <a:endParaRPr lang="en-US" sz="2000" dirty="0"/>
          </a:p>
          <a:p>
            <a:pPr lvl="1"/>
            <a:r>
              <a:rPr lang="en-US" sz="2000" dirty="0"/>
              <a:t>Representation based (Language understanding and cross modal grounding)  </a:t>
            </a:r>
          </a:p>
          <a:p>
            <a:pPr lvl="1"/>
            <a:endParaRPr lang="en-US" sz="2000" dirty="0"/>
          </a:p>
          <a:p>
            <a:pPr lvl="1"/>
            <a:r>
              <a:rPr lang="en-US" sz="2000" dirty="0"/>
              <a:t>Event based (user creates the event by typing natural language instruction) </a:t>
            </a:r>
          </a:p>
          <a:p>
            <a:pPr lvl="1"/>
            <a:endParaRPr lang="en-US" sz="2000" dirty="0"/>
          </a:p>
          <a:p>
            <a:pPr lvl="1"/>
            <a:r>
              <a:rPr lang="en-US" sz="2000" dirty="0"/>
              <a:t>Goal based (Natural language instructions create a goal for the rule-based planner)</a:t>
            </a:r>
          </a:p>
          <a:p>
            <a:endParaRPr lang="en-US" dirty="0"/>
          </a:p>
        </p:txBody>
      </p:sp>
      <p:sp>
        <p:nvSpPr>
          <p:cNvPr id="4" name="Slide Number Placeholder 3">
            <a:extLst>
              <a:ext uri="{FF2B5EF4-FFF2-40B4-BE49-F238E27FC236}">
                <a16:creationId xmlns:a16="http://schemas.microsoft.com/office/drawing/2014/main" id="{6A04DA85-F432-4222-8F34-F6A083475406}"/>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43</a:t>
            </a:fld>
            <a:endParaRPr lang="en-US" dirty="0">
              <a:solidFill>
                <a:schemeClr val="bg1"/>
              </a:solidFill>
            </a:endParaRPr>
          </a:p>
        </p:txBody>
      </p:sp>
    </p:spTree>
    <p:extLst>
      <p:ext uri="{BB962C8B-B14F-4D97-AF65-F5344CB8AC3E}">
        <p14:creationId xmlns:p14="http://schemas.microsoft.com/office/powerpoint/2010/main" val="107043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FBE6-83D7-4E00-9D30-F7540AFDA276}"/>
              </a:ext>
            </a:extLst>
          </p:cNvPr>
          <p:cNvSpPr>
            <a:spLocks noGrp="1"/>
          </p:cNvSpPr>
          <p:nvPr>
            <p:ph type="title"/>
          </p:nvPr>
        </p:nvSpPr>
        <p:spPr>
          <a:xfrm>
            <a:off x="838200" y="140515"/>
            <a:ext cx="10515600" cy="1244147"/>
          </a:xfrm>
        </p:spPr>
        <p:txBody>
          <a:bodyPr>
            <a:normAutofit/>
          </a:bodyPr>
          <a:lstStyle/>
          <a:p>
            <a:r>
              <a:rPr lang="en-US" dirty="0"/>
              <a:t>Publication list (1/2)</a:t>
            </a:r>
          </a:p>
        </p:txBody>
      </p:sp>
      <p:sp>
        <p:nvSpPr>
          <p:cNvPr id="3" name="Content Placeholder 2">
            <a:extLst>
              <a:ext uri="{FF2B5EF4-FFF2-40B4-BE49-F238E27FC236}">
                <a16:creationId xmlns:a16="http://schemas.microsoft.com/office/drawing/2014/main" id="{75C3706B-AA73-4100-B309-B3B168C9CC5A}"/>
              </a:ext>
            </a:extLst>
          </p:cNvPr>
          <p:cNvSpPr>
            <a:spLocks noGrp="1"/>
          </p:cNvSpPr>
          <p:nvPr>
            <p:ph idx="1"/>
          </p:nvPr>
        </p:nvSpPr>
        <p:spPr>
          <a:xfrm>
            <a:off x="838200" y="1767840"/>
            <a:ext cx="10515600" cy="3843176"/>
          </a:xfrm>
        </p:spPr>
        <p:txBody>
          <a:bodyPr>
            <a:noAutofit/>
          </a:bodyPr>
          <a:lstStyle/>
          <a:p>
            <a:pPr marL="0" indent="0">
              <a:buNone/>
            </a:pPr>
            <a:r>
              <a:rPr lang="en-US" sz="2000" b="1" dirty="0"/>
              <a:t>Journals</a:t>
            </a:r>
          </a:p>
          <a:p>
            <a:pPr marL="514350" indent="-514350">
              <a:buFont typeface="+mj-lt"/>
              <a:buAutoNum type="arabicPeriod"/>
            </a:pPr>
            <a:r>
              <a:rPr lang="en-US" sz="2000" dirty="0"/>
              <a:t>H. Saha, A.R. </a:t>
            </a:r>
            <a:r>
              <a:rPr lang="en-US" sz="2000" dirty="0" err="1"/>
              <a:t>Florita</a:t>
            </a:r>
            <a:r>
              <a:rPr lang="en-US" sz="2000" dirty="0"/>
              <a:t>, G.P. </a:t>
            </a:r>
            <a:r>
              <a:rPr lang="en-US" sz="2000" dirty="0" err="1"/>
              <a:t>Henze</a:t>
            </a:r>
            <a:r>
              <a:rPr lang="en-US" sz="2000" dirty="0"/>
              <a:t>, &amp; S. Sarkar. (2019). Occupancy sensing in buildings: A review of data analytics approaches. </a:t>
            </a:r>
            <a:r>
              <a:rPr lang="en-US" sz="2000" i="1" dirty="0"/>
              <a:t>Energy and Buildings</a:t>
            </a:r>
            <a:r>
              <a:rPr lang="en-US" sz="2000" dirty="0"/>
              <a:t>.</a:t>
            </a:r>
          </a:p>
          <a:p>
            <a:pPr marL="514350" indent="-514350">
              <a:buFont typeface="+mj-lt"/>
              <a:buAutoNum type="arabicPeriod"/>
            </a:pPr>
            <a:r>
              <a:rPr lang="en-US" sz="2000" dirty="0"/>
              <a:t>H. Saha, C. Liu, Z. Jiang, &amp; S. Sarkar. (2019). Data driven performance monitoring of dynamical systems using Granger causal graphical models. ASME journal of Dynamics Measurement and Control.</a:t>
            </a:r>
          </a:p>
          <a:p>
            <a:pPr marL="514350" indent="-514350">
              <a:buFont typeface="+mj-lt"/>
              <a:buAutoNum type="arabicPeriod"/>
            </a:pPr>
            <a:r>
              <a:rPr lang="en-US" sz="2000" dirty="0"/>
              <a:t>T. Gao, H. </a:t>
            </a:r>
            <a:r>
              <a:rPr lang="en-US" sz="2000" dirty="0" err="1"/>
              <a:t>Saha,H</a:t>
            </a:r>
            <a:r>
              <a:rPr lang="en-US" sz="2000" dirty="0"/>
              <a:t>. </a:t>
            </a:r>
            <a:r>
              <a:rPr lang="en-US" sz="2000" dirty="0" err="1"/>
              <a:t>Emadi</a:t>
            </a:r>
            <a:r>
              <a:rPr lang="en-US" sz="2000" dirty="0"/>
              <a:t>, J. Zhang, A. </a:t>
            </a:r>
            <a:r>
              <a:rPr lang="en-US" sz="2000" dirty="0" err="1"/>
              <a:t>Lofquist</a:t>
            </a:r>
            <a:r>
              <a:rPr lang="en-US" sz="2000" dirty="0"/>
              <a:t>, A. Singh, B. </a:t>
            </a:r>
            <a:r>
              <a:rPr lang="en-US" sz="2000" dirty="0" err="1"/>
              <a:t>Ganapathysubramanian</a:t>
            </a:r>
            <a:r>
              <a:rPr lang="en-US" sz="2000" dirty="0"/>
              <a:t>, S. Sarkar, A. Singh, S. Bhattacharya. "A Novel Multirobot System for Plant Phenotyping." </a:t>
            </a:r>
            <a:r>
              <a:rPr lang="en-US" sz="2000" i="1" dirty="0"/>
              <a:t>Robotics</a:t>
            </a:r>
            <a:r>
              <a:rPr lang="en-US" sz="2000" dirty="0"/>
              <a:t> 7, no. 4 (2018): 61.</a:t>
            </a:r>
          </a:p>
          <a:p>
            <a:pPr marL="514350" indent="-514350">
              <a:buFont typeface="+mj-lt"/>
              <a:buAutoNum type="arabicPeriod"/>
            </a:pPr>
            <a:endParaRPr lang="en-US" sz="2000" dirty="0"/>
          </a:p>
          <a:p>
            <a:pPr marL="514350" indent="-514350">
              <a:buFont typeface="+mj-lt"/>
              <a:buAutoNum type="arabicPeriod"/>
            </a:pPr>
            <a:r>
              <a:rPr lang="en-US" sz="2000" dirty="0"/>
              <a:t>Submitted first draft of this work to Nature Machine Intelligence</a:t>
            </a:r>
          </a:p>
          <a:p>
            <a:pPr marL="514350" indent="-514350">
              <a:buFont typeface="+mj-lt"/>
              <a:buAutoNum type="arabicPeriod"/>
            </a:pPr>
            <a:endParaRPr lang="en-US" sz="1200" dirty="0"/>
          </a:p>
        </p:txBody>
      </p:sp>
      <p:sp>
        <p:nvSpPr>
          <p:cNvPr id="5" name="Slide Number Placeholder 3">
            <a:extLst>
              <a:ext uri="{FF2B5EF4-FFF2-40B4-BE49-F238E27FC236}">
                <a16:creationId xmlns:a16="http://schemas.microsoft.com/office/drawing/2014/main" id="{4853A1A9-8561-452F-88E1-DF8E1EEA4C43}"/>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44</a:t>
            </a:fld>
            <a:endParaRPr lang="en-US" dirty="0">
              <a:solidFill>
                <a:schemeClr val="bg1"/>
              </a:solidFill>
            </a:endParaRPr>
          </a:p>
        </p:txBody>
      </p:sp>
    </p:spTree>
    <p:extLst>
      <p:ext uri="{BB962C8B-B14F-4D97-AF65-F5344CB8AC3E}">
        <p14:creationId xmlns:p14="http://schemas.microsoft.com/office/powerpoint/2010/main" val="825263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FBE6-83D7-4E00-9D30-F7540AFDA276}"/>
              </a:ext>
            </a:extLst>
          </p:cNvPr>
          <p:cNvSpPr>
            <a:spLocks noGrp="1"/>
          </p:cNvSpPr>
          <p:nvPr>
            <p:ph type="title"/>
          </p:nvPr>
        </p:nvSpPr>
        <p:spPr>
          <a:xfrm>
            <a:off x="838200" y="365126"/>
            <a:ext cx="10515600" cy="618944"/>
          </a:xfrm>
        </p:spPr>
        <p:txBody>
          <a:bodyPr>
            <a:normAutofit fontScale="90000"/>
          </a:bodyPr>
          <a:lstStyle/>
          <a:p>
            <a:r>
              <a:rPr lang="en-US" dirty="0"/>
              <a:t>Publication list (2/2)</a:t>
            </a:r>
          </a:p>
        </p:txBody>
      </p:sp>
      <p:sp>
        <p:nvSpPr>
          <p:cNvPr id="3" name="Content Placeholder 2">
            <a:extLst>
              <a:ext uri="{FF2B5EF4-FFF2-40B4-BE49-F238E27FC236}">
                <a16:creationId xmlns:a16="http://schemas.microsoft.com/office/drawing/2014/main" id="{75C3706B-AA73-4100-B309-B3B168C9CC5A}"/>
              </a:ext>
            </a:extLst>
          </p:cNvPr>
          <p:cNvSpPr>
            <a:spLocks noGrp="1"/>
          </p:cNvSpPr>
          <p:nvPr>
            <p:ph idx="1"/>
          </p:nvPr>
        </p:nvSpPr>
        <p:spPr>
          <a:xfrm>
            <a:off x="838200" y="1323702"/>
            <a:ext cx="10515600" cy="5028657"/>
          </a:xfrm>
        </p:spPr>
        <p:txBody>
          <a:bodyPr>
            <a:normAutofit fontScale="85000" lnSpcReduction="20000"/>
          </a:bodyPr>
          <a:lstStyle/>
          <a:p>
            <a:pPr marL="0" indent="0">
              <a:buNone/>
            </a:pPr>
            <a:r>
              <a:rPr lang="en-US" sz="2400" b="1" dirty="0"/>
              <a:t>Conferences</a:t>
            </a:r>
          </a:p>
          <a:p>
            <a:pPr marL="514350" indent="-514350">
              <a:buFont typeface="+mj-lt"/>
              <a:buAutoNum type="arabicPeriod"/>
            </a:pPr>
            <a:r>
              <a:rPr lang="en-US" sz="2000" dirty="0"/>
              <a:t>H. Saha, V. Venkataraman, A. </a:t>
            </a:r>
            <a:r>
              <a:rPr lang="en-US" sz="2000" dirty="0" err="1"/>
              <a:t>Speranzon</a:t>
            </a:r>
            <a:r>
              <a:rPr lang="en-US" sz="2000" dirty="0"/>
              <a:t>, &amp; S. Sarkar (2019). A perspective on multi-agent communication for information fusion. In 2019 VIGIL workshop </a:t>
            </a:r>
            <a:r>
              <a:rPr lang="en-US" sz="2000" dirty="0" err="1"/>
              <a:t>NeurIPS</a:t>
            </a:r>
            <a:r>
              <a:rPr lang="en-US" sz="2000" dirty="0"/>
              <a:t>.</a:t>
            </a:r>
            <a:endParaRPr lang="fi-FI" sz="2000" dirty="0"/>
          </a:p>
          <a:p>
            <a:pPr marL="514350" indent="-514350">
              <a:buFont typeface="+mj-lt"/>
              <a:buAutoNum type="arabicPeriod"/>
            </a:pPr>
            <a:r>
              <a:rPr lang="fi-FI" sz="2000" dirty="0"/>
              <a:t>H. Saha, S.Y. Tan, Z. Jiang, and S. Sarkar, 2019. </a:t>
            </a:r>
            <a:r>
              <a:rPr lang="en-US" sz="2000" dirty="0"/>
              <a:t>“Learning state switching for multi sensor integration”. In 2019 Indian Control Conference (ICC), IEEE.</a:t>
            </a:r>
          </a:p>
          <a:p>
            <a:pPr marL="514350" indent="-514350">
              <a:buFont typeface="+mj-lt"/>
              <a:buAutoNum type="arabicPeriod"/>
            </a:pPr>
            <a:r>
              <a:rPr lang="en-US" sz="2000" dirty="0"/>
              <a:t>H. Saha, C. Liu, Z. Jiang, and S. Sarkar, Exploring granger causality in dynamical systems modeling and performance monitoring, Conference on Decision and Control, 2018.  </a:t>
            </a:r>
          </a:p>
          <a:p>
            <a:pPr marL="514350" indent="-514350">
              <a:buFont typeface="+mj-lt"/>
              <a:buAutoNum type="arabicPeriod"/>
            </a:pPr>
            <a:r>
              <a:rPr lang="en-US" sz="2000" dirty="0"/>
              <a:t>H. Saha, T. Gao, H. </a:t>
            </a:r>
            <a:r>
              <a:rPr lang="en-US" sz="2000" dirty="0" err="1"/>
              <a:t>Emadi</a:t>
            </a:r>
            <a:r>
              <a:rPr lang="en-US" sz="2000" dirty="0"/>
              <a:t>, Z. Jiang, A. Singh, B. </a:t>
            </a:r>
            <a:r>
              <a:rPr lang="en-US" sz="2000" dirty="0" err="1"/>
              <a:t>Ganapathysubramanian</a:t>
            </a:r>
            <a:r>
              <a:rPr lang="en-US" sz="2000" dirty="0"/>
              <a:t>, S. Sarkar, A. Singh, S. Bhattacharya, "Autonomous Mobile Sensing Platform for </a:t>
            </a:r>
            <a:r>
              <a:rPr lang="en-US" sz="2000" dirty="0" err="1"/>
              <a:t>Spatio</a:t>
            </a:r>
            <a:r>
              <a:rPr lang="en-US" sz="2000" dirty="0"/>
              <a:t>-Temporal Plant Phenotyping." </a:t>
            </a:r>
            <a:r>
              <a:rPr lang="en-US" sz="2000" i="1" dirty="0"/>
              <a:t>ASME 2017 Dynamic Systems and Control Conference</a:t>
            </a:r>
            <a:r>
              <a:rPr lang="en-US" sz="2000" dirty="0"/>
              <a:t>. American Society of Mechanical Engineers, 2017.</a:t>
            </a:r>
          </a:p>
          <a:p>
            <a:pPr marL="514350" indent="-514350">
              <a:buFont typeface="+mj-lt"/>
              <a:buAutoNum type="arabicPeriod" startAt="5"/>
            </a:pPr>
            <a:r>
              <a:rPr lang="en-US" sz="2000" dirty="0"/>
              <a:t>S.Y. Tan, H. Saha, A.R. </a:t>
            </a:r>
            <a:r>
              <a:rPr lang="en-US" sz="2000" dirty="0" err="1"/>
              <a:t>Florita</a:t>
            </a:r>
            <a:r>
              <a:rPr lang="en-US" sz="2000" dirty="0"/>
              <a:t>, G.P. </a:t>
            </a:r>
            <a:r>
              <a:rPr lang="en-US" sz="2000" dirty="0" err="1"/>
              <a:t>Henze</a:t>
            </a:r>
            <a:r>
              <a:rPr lang="en-US" sz="2000" dirty="0"/>
              <a:t>, &amp; S. Sarkar (2019, July). “A flexible framework for building occupancy detection using spatiotemporal pattern networks.” In </a:t>
            </a:r>
            <a:r>
              <a:rPr lang="en-US" sz="2000" i="1" dirty="0"/>
              <a:t>2019 American Control Conference (ACC)</a:t>
            </a:r>
            <a:r>
              <a:rPr lang="en-US" sz="2000" dirty="0"/>
              <a:t> (pp. 5884-5889). IEEE.</a:t>
            </a:r>
          </a:p>
          <a:p>
            <a:pPr marL="514350" indent="-514350">
              <a:buFont typeface="+mj-lt"/>
              <a:buAutoNum type="arabicPeriod" startAt="5"/>
            </a:pPr>
            <a:r>
              <a:rPr lang="en-US" sz="2000" dirty="0"/>
              <a:t>S.Y.  Tan, H. Saha, M. Jacoby, A.R. </a:t>
            </a:r>
            <a:r>
              <a:rPr lang="en-US" sz="2000" dirty="0" err="1"/>
              <a:t>Florita</a:t>
            </a:r>
            <a:r>
              <a:rPr lang="en-US" sz="2000" dirty="0"/>
              <a:t>, G.P. </a:t>
            </a:r>
            <a:r>
              <a:rPr lang="en-US" sz="2000" dirty="0" err="1"/>
              <a:t>Henze</a:t>
            </a:r>
            <a:r>
              <a:rPr lang="en-US" sz="2000" dirty="0"/>
              <a:t>, S. Sarkar (2020 February). “Granger causality based hierarchical time series clustering for state estimation”. Accepted for publication in International Federation for Automatic Control (IFAC) proceedings.</a:t>
            </a:r>
          </a:p>
          <a:p>
            <a:pPr marL="514350" indent="-514350">
              <a:buFont typeface="+mj-lt"/>
              <a:buAutoNum type="arabicPeriod" startAt="5"/>
            </a:pPr>
            <a:r>
              <a:rPr lang="en-US" sz="2000" dirty="0"/>
              <a:t>T. Gao, H. </a:t>
            </a:r>
            <a:r>
              <a:rPr lang="en-US" sz="2000" dirty="0" err="1"/>
              <a:t>Emadi</a:t>
            </a:r>
            <a:r>
              <a:rPr lang="en-US" sz="2000" dirty="0"/>
              <a:t>, H. Saha, J. Zhang, A. </a:t>
            </a:r>
            <a:r>
              <a:rPr lang="en-US" sz="2000" dirty="0" err="1"/>
              <a:t>Lofquist</a:t>
            </a:r>
            <a:r>
              <a:rPr lang="en-US" sz="2000" dirty="0"/>
              <a:t>, A. Singh, B. </a:t>
            </a:r>
            <a:r>
              <a:rPr lang="en-US" sz="2000" dirty="0" err="1"/>
              <a:t>Ganapathysubramanian</a:t>
            </a:r>
            <a:r>
              <a:rPr lang="en-US" sz="2000" dirty="0"/>
              <a:t>, S. Sarkar, A. Singh, and S. Bhattacharya. "Navigation Strategies for a Multi-Robot Ground-Based Row Crop Phenotyping Platform." In </a:t>
            </a:r>
            <a:r>
              <a:rPr lang="en-US" sz="2000" i="1" dirty="0"/>
              <a:t>ASME 2018 Dynamic Systems and Control Conference</a:t>
            </a:r>
            <a:r>
              <a:rPr lang="en-US" sz="2000" dirty="0"/>
              <a:t>. American Society of Mechanical Engineers Digital Collection, 2018.</a:t>
            </a:r>
          </a:p>
        </p:txBody>
      </p:sp>
      <p:sp>
        <p:nvSpPr>
          <p:cNvPr id="5" name="Slide Number Placeholder 3">
            <a:extLst>
              <a:ext uri="{FF2B5EF4-FFF2-40B4-BE49-F238E27FC236}">
                <a16:creationId xmlns:a16="http://schemas.microsoft.com/office/drawing/2014/main" id="{4853A1A9-8561-452F-88E1-DF8E1EEA4C43}"/>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45</a:t>
            </a:fld>
            <a:endParaRPr lang="en-US" dirty="0">
              <a:solidFill>
                <a:schemeClr val="bg1"/>
              </a:solidFill>
            </a:endParaRPr>
          </a:p>
        </p:txBody>
      </p:sp>
    </p:spTree>
    <p:extLst>
      <p:ext uri="{BB962C8B-B14F-4D97-AF65-F5344CB8AC3E}">
        <p14:creationId xmlns:p14="http://schemas.microsoft.com/office/powerpoint/2010/main" val="202137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0A58-39E9-4C6D-96E3-FF76BFD24D7D}"/>
              </a:ext>
            </a:extLst>
          </p:cNvPr>
          <p:cNvSpPr>
            <a:spLocks noGrp="1"/>
          </p:cNvSpPr>
          <p:nvPr>
            <p:ph type="title"/>
          </p:nvPr>
        </p:nvSpPr>
        <p:spPr>
          <a:xfrm>
            <a:off x="838200" y="365125"/>
            <a:ext cx="10515600" cy="835025"/>
          </a:xfrm>
        </p:spPr>
        <p:txBody>
          <a:bodyPr/>
          <a:lstStyle/>
          <a:p>
            <a:pPr algn="ctr"/>
            <a:r>
              <a:rPr lang="en-US" dirty="0"/>
              <a:t>List of courses</a:t>
            </a:r>
          </a:p>
        </p:txBody>
      </p:sp>
      <p:sp>
        <p:nvSpPr>
          <p:cNvPr id="10" name="Content Placeholder 9">
            <a:extLst>
              <a:ext uri="{FF2B5EF4-FFF2-40B4-BE49-F238E27FC236}">
                <a16:creationId xmlns:a16="http://schemas.microsoft.com/office/drawing/2014/main" id="{461D6C66-EB47-4F98-A501-BB0DB71C95EA}"/>
              </a:ext>
            </a:extLst>
          </p:cNvPr>
          <p:cNvSpPr>
            <a:spLocks noGrp="1"/>
          </p:cNvSpPr>
          <p:nvPr>
            <p:ph idx="1"/>
          </p:nvPr>
        </p:nvSpPr>
        <p:spPr>
          <a:xfrm>
            <a:off x="838200" y="1471295"/>
            <a:ext cx="10515600" cy="4351338"/>
          </a:xfrm>
        </p:spPr>
        <p:txBody>
          <a:bodyPr>
            <a:normAutofit/>
          </a:bodyPr>
          <a:lstStyle/>
          <a:p>
            <a:r>
              <a:rPr lang="en-US" dirty="0"/>
              <a:t>ME 557 - Computer graphics and geometric modelling</a:t>
            </a:r>
          </a:p>
          <a:p>
            <a:r>
              <a:rPr lang="en-US" dirty="0"/>
              <a:t>ME 585X- Fundamentals of predictive plant </a:t>
            </a:r>
            <a:r>
              <a:rPr lang="en-US" dirty="0" err="1"/>
              <a:t>phenomics</a:t>
            </a:r>
            <a:endParaRPr lang="en-US" dirty="0"/>
          </a:p>
          <a:p>
            <a:r>
              <a:rPr lang="en-US" dirty="0"/>
              <a:t>ME 511- Advanced control design</a:t>
            </a:r>
          </a:p>
          <a:p>
            <a:r>
              <a:rPr lang="en-US" dirty="0"/>
              <a:t>ME 592X- Machine learning Cyber physical system</a:t>
            </a:r>
          </a:p>
          <a:p>
            <a:r>
              <a:rPr lang="en-US" dirty="0"/>
              <a:t>ME 573- Random signals and Kalman filtering</a:t>
            </a:r>
          </a:p>
          <a:p>
            <a:r>
              <a:rPr lang="en-US" dirty="0"/>
              <a:t>COMS 531- Theory of computation</a:t>
            </a:r>
          </a:p>
          <a:p>
            <a:r>
              <a:rPr lang="en-US" dirty="0"/>
              <a:t>COMS 573- Machine learning</a:t>
            </a:r>
          </a:p>
          <a:p>
            <a:r>
              <a:rPr lang="en-US" dirty="0"/>
              <a:t>MATH 565- Continuous optimization</a:t>
            </a:r>
          </a:p>
        </p:txBody>
      </p:sp>
      <p:sp>
        <p:nvSpPr>
          <p:cNvPr id="5" name="Slide Number Placeholder 3">
            <a:extLst>
              <a:ext uri="{FF2B5EF4-FFF2-40B4-BE49-F238E27FC236}">
                <a16:creationId xmlns:a16="http://schemas.microsoft.com/office/drawing/2014/main" id="{225A4692-0A0D-4DBA-A12D-8F9621DDF497}"/>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46</a:t>
            </a:fld>
            <a:endParaRPr lang="en-US" dirty="0">
              <a:solidFill>
                <a:schemeClr val="bg1"/>
              </a:solidFill>
            </a:endParaRPr>
          </a:p>
        </p:txBody>
      </p:sp>
    </p:spTree>
    <p:extLst>
      <p:ext uri="{BB962C8B-B14F-4D97-AF65-F5344CB8AC3E}">
        <p14:creationId xmlns:p14="http://schemas.microsoft.com/office/powerpoint/2010/main" val="1854146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0A58-39E9-4C6D-96E3-FF76BFD24D7D}"/>
              </a:ext>
            </a:extLst>
          </p:cNvPr>
          <p:cNvSpPr>
            <a:spLocks noGrp="1"/>
          </p:cNvSpPr>
          <p:nvPr>
            <p:ph type="title"/>
          </p:nvPr>
        </p:nvSpPr>
        <p:spPr>
          <a:xfrm>
            <a:off x="838200" y="365125"/>
            <a:ext cx="10515600" cy="835025"/>
          </a:xfrm>
        </p:spPr>
        <p:txBody>
          <a:bodyPr/>
          <a:lstStyle/>
          <a:p>
            <a:pPr algn="ctr"/>
            <a:r>
              <a:rPr lang="en-US" dirty="0"/>
              <a:t>List of courses</a:t>
            </a:r>
          </a:p>
        </p:txBody>
      </p:sp>
      <p:sp>
        <p:nvSpPr>
          <p:cNvPr id="10" name="Content Placeholder 9">
            <a:extLst>
              <a:ext uri="{FF2B5EF4-FFF2-40B4-BE49-F238E27FC236}">
                <a16:creationId xmlns:a16="http://schemas.microsoft.com/office/drawing/2014/main" id="{461D6C66-EB47-4F98-A501-BB0DB71C95EA}"/>
              </a:ext>
            </a:extLst>
          </p:cNvPr>
          <p:cNvSpPr>
            <a:spLocks noGrp="1"/>
          </p:cNvSpPr>
          <p:nvPr>
            <p:ph idx="1"/>
          </p:nvPr>
        </p:nvSpPr>
        <p:spPr>
          <a:xfrm>
            <a:off x="838200" y="1471295"/>
            <a:ext cx="10515600" cy="4351338"/>
          </a:xfrm>
        </p:spPr>
        <p:txBody>
          <a:bodyPr>
            <a:normAutofit/>
          </a:bodyPr>
          <a:lstStyle/>
          <a:p>
            <a:r>
              <a:rPr lang="en-US" dirty="0"/>
              <a:t>COMS 511- Advanced design and analysis of algorithms</a:t>
            </a:r>
          </a:p>
          <a:p>
            <a:r>
              <a:rPr lang="en-US" dirty="0"/>
              <a:t>COMS 572- Principles of artificial intelligence</a:t>
            </a:r>
          </a:p>
          <a:p>
            <a:r>
              <a:rPr lang="en-US" dirty="0"/>
              <a:t>ME 577- Linear systems</a:t>
            </a:r>
          </a:p>
          <a:p>
            <a:r>
              <a:rPr lang="en-US" dirty="0"/>
              <a:t>COMS 576X- Motion strategy algorithms</a:t>
            </a:r>
          </a:p>
          <a:p>
            <a:r>
              <a:rPr lang="en-US" dirty="0"/>
              <a:t>COMS 634- Theory of games and uncertainty</a:t>
            </a:r>
          </a:p>
          <a:p>
            <a:r>
              <a:rPr lang="en-US" dirty="0"/>
              <a:t>ME 578- Nonlinear systems</a:t>
            </a:r>
          </a:p>
          <a:p>
            <a:r>
              <a:rPr lang="en-US" dirty="0"/>
              <a:t>COMS 527X- Concurrent systems</a:t>
            </a:r>
          </a:p>
        </p:txBody>
      </p:sp>
      <p:sp>
        <p:nvSpPr>
          <p:cNvPr id="5" name="Slide Number Placeholder 3">
            <a:extLst>
              <a:ext uri="{FF2B5EF4-FFF2-40B4-BE49-F238E27FC236}">
                <a16:creationId xmlns:a16="http://schemas.microsoft.com/office/drawing/2014/main" id="{D6878884-CB3D-4D7B-AE93-EAA168D4CF62}"/>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47</a:t>
            </a:fld>
            <a:endParaRPr lang="en-US" dirty="0">
              <a:solidFill>
                <a:schemeClr val="bg1"/>
              </a:solidFill>
            </a:endParaRPr>
          </a:p>
        </p:txBody>
      </p:sp>
    </p:spTree>
    <p:extLst>
      <p:ext uri="{BB962C8B-B14F-4D97-AF65-F5344CB8AC3E}">
        <p14:creationId xmlns:p14="http://schemas.microsoft.com/office/powerpoint/2010/main" val="1853289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age result for thank you">
            <a:extLst>
              <a:ext uri="{FF2B5EF4-FFF2-40B4-BE49-F238E27FC236}">
                <a16:creationId xmlns:a16="http://schemas.microsoft.com/office/drawing/2014/main" id="{1A0530E2-859B-4E20-B630-48B686D61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610" y="502920"/>
            <a:ext cx="8610600" cy="516636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40CB80D-3B85-434B-8599-A753EFCF3C28}"/>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48</a:t>
            </a:fld>
            <a:endParaRPr lang="en-US" dirty="0">
              <a:solidFill>
                <a:schemeClr val="bg1"/>
              </a:solidFill>
            </a:endParaRPr>
          </a:p>
        </p:txBody>
      </p:sp>
    </p:spTree>
    <p:extLst>
      <p:ext uri="{BB962C8B-B14F-4D97-AF65-F5344CB8AC3E}">
        <p14:creationId xmlns:p14="http://schemas.microsoft.com/office/powerpoint/2010/main" val="2540420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39B4-9372-4F1E-9DEF-55496FE5DB37}"/>
              </a:ext>
            </a:extLst>
          </p:cNvPr>
          <p:cNvSpPr>
            <a:spLocks noGrp="1"/>
          </p:cNvSpPr>
          <p:nvPr>
            <p:ph type="title"/>
          </p:nvPr>
        </p:nvSpPr>
        <p:spPr/>
        <p:txBody>
          <a:bodyPr/>
          <a:lstStyle/>
          <a:p>
            <a:r>
              <a:rPr lang="en-US" dirty="0"/>
              <a:t>Slide improvement</a:t>
            </a:r>
          </a:p>
        </p:txBody>
      </p:sp>
      <p:sp>
        <p:nvSpPr>
          <p:cNvPr id="3" name="Content Placeholder 2">
            <a:extLst>
              <a:ext uri="{FF2B5EF4-FFF2-40B4-BE49-F238E27FC236}">
                <a16:creationId xmlns:a16="http://schemas.microsoft.com/office/drawing/2014/main" id="{489FCB8A-BF4A-4BD5-A7C1-D9CFC0B31868}"/>
              </a:ext>
            </a:extLst>
          </p:cNvPr>
          <p:cNvSpPr>
            <a:spLocks noGrp="1"/>
          </p:cNvSpPr>
          <p:nvPr>
            <p:ph idx="1"/>
          </p:nvPr>
        </p:nvSpPr>
        <p:spPr/>
        <p:txBody>
          <a:bodyPr/>
          <a:lstStyle/>
          <a:p>
            <a:r>
              <a:rPr lang="en-US" dirty="0"/>
              <a:t>Add more discussion/formulation of the actual optimization framework? Loss functions, updates and such?</a:t>
            </a:r>
          </a:p>
          <a:p>
            <a:r>
              <a:rPr lang="en-US" dirty="0"/>
              <a:t>Provide more lit review on why multi agent actor critic approach?</a:t>
            </a:r>
          </a:p>
          <a:p>
            <a:r>
              <a:rPr lang="en-US" dirty="0"/>
              <a:t>Provide any new results?/tables?</a:t>
            </a:r>
          </a:p>
          <a:p>
            <a:endParaRPr lang="en-US" dirty="0"/>
          </a:p>
          <a:p>
            <a:r>
              <a:rPr lang="en-US" dirty="0"/>
              <a:t>Read in detail about the entire theory behind actor-critic/MADDPG technique</a:t>
            </a:r>
          </a:p>
          <a:p>
            <a:r>
              <a:rPr lang="en-US" dirty="0"/>
              <a:t>Overall intuition why this technique works + entire algorithm</a:t>
            </a:r>
          </a:p>
          <a:p>
            <a:r>
              <a:rPr lang="en-US" dirty="0"/>
              <a:t>Gumbel </a:t>
            </a:r>
            <a:r>
              <a:rPr lang="en-US" dirty="0" err="1"/>
              <a:t>softmax</a:t>
            </a:r>
            <a:r>
              <a:rPr lang="en-US" dirty="0"/>
              <a:t> technique</a:t>
            </a:r>
          </a:p>
          <a:p>
            <a:endParaRPr lang="en-US" dirty="0"/>
          </a:p>
        </p:txBody>
      </p:sp>
      <p:sp>
        <p:nvSpPr>
          <p:cNvPr id="4" name="Slide Number Placeholder 3">
            <a:extLst>
              <a:ext uri="{FF2B5EF4-FFF2-40B4-BE49-F238E27FC236}">
                <a16:creationId xmlns:a16="http://schemas.microsoft.com/office/drawing/2014/main" id="{5E0B4B72-62DA-4451-96FE-BEF0621083B8}"/>
              </a:ext>
            </a:extLst>
          </p:cNvPr>
          <p:cNvSpPr>
            <a:spLocks noGrp="1"/>
          </p:cNvSpPr>
          <p:nvPr>
            <p:ph type="sldNum" sz="quarter" idx="12"/>
          </p:nvPr>
        </p:nvSpPr>
        <p:spPr/>
        <p:txBody>
          <a:bodyPr/>
          <a:lstStyle/>
          <a:p>
            <a:fld id="{E50A9743-6570-4148-90B2-75DCF05A0239}" type="slidenum">
              <a:rPr lang="en-US" smtClean="0"/>
              <a:t>49</a:t>
            </a:fld>
            <a:endParaRPr lang="en-US"/>
          </a:p>
        </p:txBody>
      </p:sp>
    </p:spTree>
    <p:extLst>
      <p:ext uri="{BB962C8B-B14F-4D97-AF65-F5344CB8AC3E}">
        <p14:creationId xmlns:p14="http://schemas.microsoft.com/office/powerpoint/2010/main" val="199031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3BE9-B1EC-4B0A-B84D-1C377DB1B13E}"/>
              </a:ext>
            </a:extLst>
          </p:cNvPr>
          <p:cNvSpPr>
            <a:spLocks noGrp="1"/>
          </p:cNvSpPr>
          <p:nvPr>
            <p:ph type="title"/>
          </p:nvPr>
        </p:nvSpPr>
        <p:spPr/>
        <p:txBody>
          <a:bodyPr/>
          <a:lstStyle/>
          <a:p>
            <a:pPr algn="ctr"/>
            <a:r>
              <a:rPr lang="en-US" dirty="0"/>
              <a:t>Multimodal decision level information fusion</a:t>
            </a:r>
          </a:p>
        </p:txBody>
      </p:sp>
      <p:sp>
        <p:nvSpPr>
          <p:cNvPr id="3" name="Content Placeholder 2">
            <a:extLst>
              <a:ext uri="{FF2B5EF4-FFF2-40B4-BE49-F238E27FC236}">
                <a16:creationId xmlns:a16="http://schemas.microsoft.com/office/drawing/2014/main" id="{5379C79D-A4BB-4A17-869E-056981089150}"/>
              </a:ext>
            </a:extLst>
          </p:cNvPr>
          <p:cNvSpPr>
            <a:spLocks noGrp="1"/>
          </p:cNvSpPr>
          <p:nvPr>
            <p:ph idx="1"/>
          </p:nvPr>
        </p:nvSpPr>
        <p:spPr>
          <a:xfrm>
            <a:off x="6379306" y="2141537"/>
            <a:ext cx="4744656" cy="3784701"/>
          </a:xfrm>
        </p:spPr>
        <p:txBody>
          <a:bodyPr>
            <a:normAutofit/>
          </a:bodyPr>
          <a:lstStyle/>
          <a:p>
            <a:r>
              <a:rPr lang="en-US" sz="2000" dirty="0"/>
              <a:t>Representation based</a:t>
            </a:r>
          </a:p>
          <a:p>
            <a:endParaRPr lang="en-US" sz="2000" dirty="0"/>
          </a:p>
          <a:p>
            <a:r>
              <a:rPr lang="en-US" sz="2000" dirty="0"/>
              <a:t>Event based</a:t>
            </a:r>
          </a:p>
          <a:p>
            <a:endParaRPr lang="en-US" sz="2000" dirty="0"/>
          </a:p>
          <a:p>
            <a:r>
              <a:rPr lang="en-US" sz="2000" dirty="0"/>
              <a:t>Goal based</a:t>
            </a:r>
          </a:p>
        </p:txBody>
      </p:sp>
      <p:sp>
        <p:nvSpPr>
          <p:cNvPr id="4" name="Slide Number Placeholder 3">
            <a:extLst>
              <a:ext uri="{FF2B5EF4-FFF2-40B4-BE49-F238E27FC236}">
                <a16:creationId xmlns:a16="http://schemas.microsoft.com/office/drawing/2014/main" id="{618A220D-E083-48E1-86B7-73264A422EC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5</a:t>
            </a:fld>
            <a:endParaRPr lang="en-US" dirty="0">
              <a:solidFill>
                <a:schemeClr val="bg1"/>
              </a:solidFill>
            </a:endParaRPr>
          </a:p>
        </p:txBody>
      </p:sp>
      <p:grpSp>
        <p:nvGrpSpPr>
          <p:cNvPr id="5" name="Group 4">
            <a:extLst>
              <a:ext uri="{FF2B5EF4-FFF2-40B4-BE49-F238E27FC236}">
                <a16:creationId xmlns:a16="http://schemas.microsoft.com/office/drawing/2014/main" id="{23B4C731-9ECC-44D5-B073-3F218862007C}"/>
              </a:ext>
            </a:extLst>
          </p:cNvPr>
          <p:cNvGrpSpPr/>
          <p:nvPr/>
        </p:nvGrpSpPr>
        <p:grpSpPr>
          <a:xfrm>
            <a:off x="2055151" y="1690688"/>
            <a:ext cx="2386768" cy="2845270"/>
            <a:chOff x="122179" y="1690688"/>
            <a:chExt cx="2386768" cy="2845270"/>
          </a:xfrm>
        </p:grpSpPr>
        <p:grpSp>
          <p:nvGrpSpPr>
            <p:cNvPr id="6" name="Group 5">
              <a:extLst>
                <a:ext uri="{FF2B5EF4-FFF2-40B4-BE49-F238E27FC236}">
                  <a16:creationId xmlns:a16="http://schemas.microsoft.com/office/drawing/2014/main" id="{5D64FF42-51AF-4870-8397-29EE795B0118}"/>
                </a:ext>
              </a:extLst>
            </p:cNvPr>
            <p:cNvGrpSpPr/>
            <p:nvPr/>
          </p:nvGrpSpPr>
          <p:grpSpPr>
            <a:xfrm>
              <a:off x="170254" y="1690688"/>
              <a:ext cx="2266374" cy="1649838"/>
              <a:chOff x="187032" y="2216727"/>
              <a:chExt cx="2266374" cy="1649838"/>
            </a:xfrm>
          </p:grpSpPr>
          <p:sp>
            <p:nvSpPr>
              <p:cNvPr id="8" name="TextBox 7">
                <a:extLst>
                  <a:ext uri="{FF2B5EF4-FFF2-40B4-BE49-F238E27FC236}">
                    <a16:creationId xmlns:a16="http://schemas.microsoft.com/office/drawing/2014/main" id="{CA223BDA-D64A-4AC0-B1E4-851EF98B9C9A}"/>
                  </a:ext>
                </a:extLst>
              </p:cNvPr>
              <p:cNvSpPr txBox="1"/>
              <p:nvPr/>
            </p:nvSpPr>
            <p:spPr>
              <a:xfrm>
                <a:off x="611905" y="2766497"/>
                <a:ext cx="1440872"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Combine</a:t>
                </a:r>
              </a:p>
            </p:txBody>
          </p:sp>
          <p:sp>
            <p:nvSpPr>
              <p:cNvPr id="9" name="TextBox 8">
                <a:extLst>
                  <a:ext uri="{FF2B5EF4-FFF2-40B4-BE49-F238E27FC236}">
                    <a16:creationId xmlns:a16="http://schemas.microsoft.com/office/drawing/2014/main" id="{582EC3E5-29CA-43D7-99BB-984CDBBC9576}"/>
                  </a:ext>
                </a:extLst>
              </p:cNvPr>
              <p:cNvSpPr txBox="1"/>
              <p:nvPr/>
            </p:nvSpPr>
            <p:spPr>
              <a:xfrm>
                <a:off x="187032" y="3153884"/>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 </a:t>
                </a:r>
              </a:p>
            </p:txBody>
          </p:sp>
          <p:sp>
            <p:nvSpPr>
              <p:cNvPr id="10" name="TextBox 9">
                <a:extLst>
                  <a:ext uri="{FF2B5EF4-FFF2-40B4-BE49-F238E27FC236}">
                    <a16:creationId xmlns:a16="http://schemas.microsoft.com/office/drawing/2014/main" id="{62928074-A92C-4816-B596-A84429A0C180}"/>
                  </a:ext>
                </a:extLst>
              </p:cNvPr>
              <p:cNvSpPr txBox="1"/>
              <p:nvPr/>
            </p:nvSpPr>
            <p:spPr>
              <a:xfrm>
                <a:off x="1415467" y="3153884"/>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Classifier </a:t>
                </a:r>
              </a:p>
            </p:txBody>
          </p:sp>
          <p:sp>
            <p:nvSpPr>
              <p:cNvPr id="11" name="TextBox 10">
                <a:extLst>
                  <a:ext uri="{FF2B5EF4-FFF2-40B4-BE49-F238E27FC236}">
                    <a16:creationId xmlns:a16="http://schemas.microsoft.com/office/drawing/2014/main" id="{92845149-8B68-43DB-9EFA-D0E46ACF70D0}"/>
                  </a:ext>
                </a:extLst>
              </p:cNvPr>
              <p:cNvSpPr txBox="1"/>
              <p:nvPr/>
            </p:nvSpPr>
            <p:spPr>
              <a:xfrm>
                <a:off x="207808" y="3558788"/>
                <a:ext cx="103793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1 </a:t>
                </a:r>
              </a:p>
            </p:txBody>
          </p:sp>
          <p:sp>
            <p:nvSpPr>
              <p:cNvPr id="12" name="TextBox 11">
                <a:extLst>
                  <a:ext uri="{FF2B5EF4-FFF2-40B4-BE49-F238E27FC236}">
                    <a16:creationId xmlns:a16="http://schemas.microsoft.com/office/drawing/2014/main" id="{32213121-DDBD-4E5D-8F2C-7BCEFB6FBDB6}"/>
                  </a:ext>
                </a:extLst>
              </p:cNvPr>
              <p:cNvSpPr txBox="1"/>
              <p:nvPr/>
            </p:nvSpPr>
            <p:spPr>
              <a:xfrm>
                <a:off x="1405077" y="3558787"/>
                <a:ext cx="1048329" cy="307777"/>
              </a:xfrm>
              <a:prstGeom prst="rect">
                <a:avLst/>
              </a:prstGeom>
              <a:solidFill>
                <a:schemeClr val="accent5">
                  <a:lumMod val="60000"/>
                  <a:lumOff val="40000"/>
                </a:schemeClr>
              </a:solidFill>
              <a:ln>
                <a:solidFill>
                  <a:schemeClr val="tx2"/>
                </a:solidFill>
              </a:ln>
            </p:spPr>
            <p:txBody>
              <a:bodyPr wrap="square" rtlCol="0">
                <a:spAutoFit/>
              </a:bodyPr>
              <a:lstStyle/>
              <a:p>
                <a:pPr algn="ctr"/>
                <a:r>
                  <a:rPr lang="en-US" sz="1400" dirty="0"/>
                  <a:t>Modality 2 </a:t>
                </a:r>
              </a:p>
            </p:txBody>
          </p:sp>
          <p:cxnSp>
            <p:nvCxnSpPr>
              <p:cNvPr id="13" name="Straight Arrow Connector 12">
                <a:extLst>
                  <a:ext uri="{FF2B5EF4-FFF2-40B4-BE49-F238E27FC236}">
                    <a16:creationId xmlns:a16="http://schemas.microsoft.com/office/drawing/2014/main" id="{2DC5B8CC-4478-4AC4-BDA1-330CDCA2D08B}"/>
                  </a:ext>
                </a:extLst>
              </p:cNvPr>
              <p:cNvCxnSpPr>
                <a:cxnSpLocks/>
                <a:stCxn id="8" idx="0"/>
              </p:cNvCxnSpPr>
              <p:nvPr/>
            </p:nvCxnSpPr>
            <p:spPr>
              <a:xfrm flipV="1">
                <a:off x="1332341" y="2216727"/>
                <a:ext cx="0" cy="5497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55FDCFC-F349-430C-9FF9-B6B64FAAC6E5}"/>
                </a:ext>
              </a:extLst>
            </p:cNvPr>
            <p:cNvSpPr txBox="1"/>
            <p:nvPr/>
          </p:nvSpPr>
          <p:spPr>
            <a:xfrm>
              <a:off x="122179" y="3704961"/>
              <a:ext cx="2386768" cy="830997"/>
            </a:xfrm>
            <a:prstGeom prst="rect">
              <a:avLst/>
            </a:prstGeom>
            <a:noFill/>
            <a:ln>
              <a:solidFill>
                <a:schemeClr val="tx1"/>
              </a:solidFill>
            </a:ln>
          </p:spPr>
          <p:txBody>
            <a:bodyPr wrap="square" rtlCol="0">
              <a:spAutoFit/>
            </a:bodyPr>
            <a:lstStyle/>
            <a:p>
              <a:pPr algn="ctr"/>
              <a:r>
                <a:rPr lang="en-US" sz="1600" b="1" dirty="0"/>
                <a:t>Decision level fusion </a:t>
              </a:r>
            </a:p>
            <a:p>
              <a:pPr algn="ctr"/>
              <a:r>
                <a:rPr lang="en-US" sz="1600" dirty="0"/>
                <a:t>Data in- data out</a:t>
              </a:r>
            </a:p>
            <a:p>
              <a:pPr algn="ctr"/>
              <a:r>
                <a:rPr lang="en-US" sz="1600" dirty="0"/>
                <a:t>Decision in- decision out</a:t>
              </a:r>
            </a:p>
          </p:txBody>
        </p:sp>
      </p:grpSp>
    </p:spTree>
    <p:extLst>
      <p:ext uri="{BB962C8B-B14F-4D97-AF65-F5344CB8AC3E}">
        <p14:creationId xmlns:p14="http://schemas.microsoft.com/office/powerpoint/2010/main" val="390500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0D7E-79A3-41FB-AB1F-B46ECDFA6040}"/>
              </a:ext>
            </a:extLst>
          </p:cNvPr>
          <p:cNvSpPr>
            <a:spLocks noGrp="1"/>
          </p:cNvSpPr>
          <p:nvPr>
            <p:ph type="title"/>
          </p:nvPr>
        </p:nvSpPr>
        <p:spPr/>
        <p:txBody>
          <a:bodyPr/>
          <a:lstStyle/>
          <a:p>
            <a:r>
              <a:rPr lang="en-US" dirty="0"/>
              <a:t>Update equations</a:t>
            </a:r>
          </a:p>
        </p:txBody>
      </p:sp>
      <p:sp>
        <p:nvSpPr>
          <p:cNvPr id="5" name="Slide Number Placeholder 4">
            <a:extLst>
              <a:ext uri="{FF2B5EF4-FFF2-40B4-BE49-F238E27FC236}">
                <a16:creationId xmlns:a16="http://schemas.microsoft.com/office/drawing/2014/main" id="{223C97B8-788F-4A41-9FDC-90D275E07C3C}"/>
              </a:ext>
            </a:extLst>
          </p:cNvPr>
          <p:cNvSpPr>
            <a:spLocks noGrp="1"/>
          </p:cNvSpPr>
          <p:nvPr>
            <p:ph type="sldNum" sz="quarter" idx="12"/>
          </p:nvPr>
        </p:nvSpPr>
        <p:spPr/>
        <p:txBody>
          <a:bodyPr/>
          <a:lstStyle/>
          <a:p>
            <a:fld id="{F2AD59EF-50ED-4E0E-AF0A-CEEA5D50595A}" type="slidenum">
              <a:rPr lang="en-US" smtClean="0"/>
              <a:t>50</a:t>
            </a:fld>
            <a:endParaRPr lang="en-US"/>
          </a:p>
        </p:txBody>
      </p:sp>
      <p:pic>
        <p:nvPicPr>
          <p:cNvPr id="6" name="Picture 5">
            <a:extLst>
              <a:ext uri="{FF2B5EF4-FFF2-40B4-BE49-F238E27FC236}">
                <a16:creationId xmlns:a16="http://schemas.microsoft.com/office/drawing/2014/main" id="{9A8C34D7-635F-46BD-882D-F5B9B569360F}"/>
              </a:ext>
            </a:extLst>
          </p:cNvPr>
          <p:cNvPicPr>
            <a:picLocks noChangeAspect="1"/>
          </p:cNvPicPr>
          <p:nvPr/>
        </p:nvPicPr>
        <p:blipFill>
          <a:blip r:embed="rId2"/>
          <a:stretch>
            <a:fillRect/>
          </a:stretch>
        </p:blipFill>
        <p:spPr>
          <a:xfrm>
            <a:off x="1404098" y="2355921"/>
            <a:ext cx="5190565" cy="432833"/>
          </a:xfrm>
          <a:prstGeom prst="rect">
            <a:avLst/>
          </a:prstGeom>
        </p:spPr>
      </p:pic>
      <p:pic>
        <p:nvPicPr>
          <p:cNvPr id="7" name="Picture 6">
            <a:extLst>
              <a:ext uri="{FF2B5EF4-FFF2-40B4-BE49-F238E27FC236}">
                <a16:creationId xmlns:a16="http://schemas.microsoft.com/office/drawing/2014/main" id="{9E837661-E2A8-41AF-AE6D-BF0BF64E9396}"/>
              </a:ext>
            </a:extLst>
          </p:cNvPr>
          <p:cNvPicPr>
            <a:picLocks noChangeAspect="1"/>
          </p:cNvPicPr>
          <p:nvPr/>
        </p:nvPicPr>
        <p:blipFill>
          <a:blip r:embed="rId3"/>
          <a:stretch>
            <a:fillRect/>
          </a:stretch>
        </p:blipFill>
        <p:spPr>
          <a:xfrm>
            <a:off x="1404098" y="3336789"/>
            <a:ext cx="4742329" cy="435269"/>
          </a:xfrm>
          <a:prstGeom prst="rect">
            <a:avLst/>
          </a:prstGeom>
        </p:spPr>
      </p:pic>
      <p:pic>
        <p:nvPicPr>
          <p:cNvPr id="8" name="Picture 7">
            <a:extLst>
              <a:ext uri="{FF2B5EF4-FFF2-40B4-BE49-F238E27FC236}">
                <a16:creationId xmlns:a16="http://schemas.microsoft.com/office/drawing/2014/main" id="{2FFA1EE5-DEA1-4BD0-84A5-92EA83B2ACEE}"/>
              </a:ext>
            </a:extLst>
          </p:cNvPr>
          <p:cNvPicPr>
            <a:picLocks noChangeAspect="1"/>
          </p:cNvPicPr>
          <p:nvPr/>
        </p:nvPicPr>
        <p:blipFill>
          <a:blip r:embed="rId4"/>
          <a:stretch>
            <a:fillRect/>
          </a:stretch>
        </p:blipFill>
        <p:spPr>
          <a:xfrm>
            <a:off x="1404098" y="4388568"/>
            <a:ext cx="3167063" cy="434484"/>
          </a:xfrm>
          <a:prstGeom prst="rect">
            <a:avLst/>
          </a:prstGeom>
        </p:spPr>
      </p:pic>
      <p:sp>
        <p:nvSpPr>
          <p:cNvPr id="9" name="TextBox 8">
            <a:extLst>
              <a:ext uri="{FF2B5EF4-FFF2-40B4-BE49-F238E27FC236}">
                <a16:creationId xmlns:a16="http://schemas.microsoft.com/office/drawing/2014/main" id="{3516768B-471E-43C0-98BB-3731C7ACF930}"/>
              </a:ext>
            </a:extLst>
          </p:cNvPr>
          <p:cNvSpPr txBox="1"/>
          <p:nvPr/>
        </p:nvSpPr>
        <p:spPr>
          <a:xfrm>
            <a:off x="1404098" y="1972413"/>
            <a:ext cx="5907741" cy="523998"/>
          </a:xfrm>
          <a:prstGeom prst="rect">
            <a:avLst/>
          </a:prstGeom>
          <a:noFill/>
        </p:spPr>
        <p:txBody>
          <a:bodyPr wrap="square" lIns="0" tIns="0" rIns="0" bIns="0" rtlCol="0">
            <a:noAutofit/>
          </a:bodyPr>
          <a:lstStyle/>
          <a:p>
            <a:pPr algn="l"/>
            <a:r>
              <a:rPr lang="en-US" dirty="0"/>
              <a:t>Actor updated its weights according to the gradients</a:t>
            </a:r>
          </a:p>
        </p:txBody>
      </p:sp>
      <p:sp>
        <p:nvSpPr>
          <p:cNvPr id="10" name="TextBox 9">
            <a:extLst>
              <a:ext uri="{FF2B5EF4-FFF2-40B4-BE49-F238E27FC236}">
                <a16:creationId xmlns:a16="http://schemas.microsoft.com/office/drawing/2014/main" id="{E7F400D6-8425-438C-9824-37B7A2139610}"/>
              </a:ext>
            </a:extLst>
          </p:cNvPr>
          <p:cNvSpPr txBox="1"/>
          <p:nvPr/>
        </p:nvSpPr>
        <p:spPr>
          <a:xfrm>
            <a:off x="1404097" y="3030425"/>
            <a:ext cx="5907741" cy="523998"/>
          </a:xfrm>
          <a:prstGeom prst="rect">
            <a:avLst/>
          </a:prstGeom>
          <a:noFill/>
        </p:spPr>
        <p:txBody>
          <a:bodyPr wrap="square" lIns="0" tIns="0" rIns="0" bIns="0" rtlCol="0">
            <a:noAutofit/>
          </a:bodyPr>
          <a:lstStyle/>
          <a:p>
            <a:pPr algn="l"/>
            <a:r>
              <a:rPr lang="en-US" dirty="0"/>
              <a:t>Critic updates its weights according to the loss function</a:t>
            </a:r>
          </a:p>
        </p:txBody>
      </p:sp>
      <p:sp>
        <p:nvSpPr>
          <p:cNvPr id="11" name="TextBox 10">
            <a:extLst>
              <a:ext uri="{FF2B5EF4-FFF2-40B4-BE49-F238E27FC236}">
                <a16:creationId xmlns:a16="http://schemas.microsoft.com/office/drawing/2014/main" id="{50DA6266-2BA5-4DD4-A47D-79835FB70A5A}"/>
              </a:ext>
            </a:extLst>
          </p:cNvPr>
          <p:cNvSpPr txBox="1"/>
          <p:nvPr/>
        </p:nvSpPr>
        <p:spPr>
          <a:xfrm>
            <a:off x="1404096" y="4069247"/>
            <a:ext cx="5907741" cy="523998"/>
          </a:xfrm>
          <a:prstGeom prst="rect">
            <a:avLst/>
          </a:prstGeom>
          <a:noFill/>
        </p:spPr>
        <p:txBody>
          <a:bodyPr wrap="square" lIns="0" tIns="0" rIns="0" bIns="0" rtlCol="0">
            <a:noAutofit/>
          </a:bodyPr>
          <a:lstStyle/>
          <a:p>
            <a:pPr algn="l"/>
            <a:r>
              <a:rPr lang="en-US" dirty="0"/>
              <a:t>Bootstrapping</a:t>
            </a:r>
          </a:p>
        </p:txBody>
      </p:sp>
      <p:sp>
        <p:nvSpPr>
          <p:cNvPr id="12" name="TextBox 11">
            <a:extLst>
              <a:ext uri="{FF2B5EF4-FFF2-40B4-BE49-F238E27FC236}">
                <a16:creationId xmlns:a16="http://schemas.microsoft.com/office/drawing/2014/main" id="{98C48C9F-E517-47F3-8683-FBB7468E9D27}"/>
              </a:ext>
            </a:extLst>
          </p:cNvPr>
          <p:cNvSpPr txBox="1"/>
          <p:nvPr/>
        </p:nvSpPr>
        <p:spPr>
          <a:xfrm>
            <a:off x="1404098" y="5318050"/>
            <a:ext cx="6723529" cy="317258"/>
          </a:xfrm>
          <a:prstGeom prst="rect">
            <a:avLst/>
          </a:prstGeom>
          <a:noFill/>
        </p:spPr>
        <p:txBody>
          <a:bodyPr wrap="square" lIns="0" tIns="0" rIns="0" bIns="0" rtlCol="0">
            <a:noAutofit/>
          </a:bodyPr>
          <a:lstStyle/>
          <a:p>
            <a:r>
              <a:rPr lang="en-US" sz="1200" dirty="0">
                <a:hlinkClick r:id="" action="ppaction://noaction"/>
              </a:rPr>
              <a:t>More Explanation:</a:t>
            </a:r>
          </a:p>
          <a:p>
            <a:endParaRPr lang="en-US" sz="1200" dirty="0">
              <a:hlinkClick r:id="" action="ppaction://noaction"/>
            </a:endParaRPr>
          </a:p>
          <a:p>
            <a:r>
              <a:rPr lang="en-US" sz="1200" dirty="0"/>
              <a:t>Meet me offline</a:t>
            </a:r>
          </a:p>
        </p:txBody>
      </p:sp>
    </p:spTree>
    <p:extLst>
      <p:ext uri="{BB962C8B-B14F-4D97-AF65-F5344CB8AC3E}">
        <p14:creationId xmlns:p14="http://schemas.microsoft.com/office/powerpoint/2010/main" val="251273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AF76-536F-4D61-BE8E-7F122A5F0CB5}"/>
              </a:ext>
            </a:extLst>
          </p:cNvPr>
          <p:cNvSpPr>
            <a:spLocks noGrp="1"/>
          </p:cNvSpPr>
          <p:nvPr>
            <p:ph type="title"/>
          </p:nvPr>
        </p:nvSpPr>
        <p:spPr/>
        <p:txBody>
          <a:bodyPr/>
          <a:lstStyle/>
          <a:p>
            <a:r>
              <a:rPr lang="en-US" dirty="0"/>
              <a:t>Time series clustering algorithm</a:t>
            </a:r>
          </a:p>
        </p:txBody>
      </p:sp>
      <p:sp>
        <p:nvSpPr>
          <p:cNvPr id="4" name="Slide Number Placeholder 3">
            <a:extLst>
              <a:ext uri="{FF2B5EF4-FFF2-40B4-BE49-F238E27FC236}">
                <a16:creationId xmlns:a16="http://schemas.microsoft.com/office/drawing/2014/main" id="{EA2D9627-E51A-46FC-A342-8DD829FD7C1B}"/>
              </a:ext>
            </a:extLst>
          </p:cNvPr>
          <p:cNvSpPr>
            <a:spLocks noGrp="1"/>
          </p:cNvSpPr>
          <p:nvPr>
            <p:ph type="sldNum" sz="quarter" idx="12"/>
          </p:nvPr>
        </p:nvSpPr>
        <p:spPr/>
        <p:txBody>
          <a:bodyPr/>
          <a:lstStyle/>
          <a:p>
            <a:fld id="{E50A9743-6570-4148-90B2-75DCF05A0239}" type="slidenum">
              <a:rPr lang="en-US" smtClean="0"/>
              <a:t>51</a:t>
            </a:fld>
            <a:endParaRPr lang="en-US"/>
          </a:p>
        </p:txBody>
      </p:sp>
      <p:pic>
        <p:nvPicPr>
          <p:cNvPr id="5" name="Picture 4">
            <a:extLst>
              <a:ext uri="{FF2B5EF4-FFF2-40B4-BE49-F238E27FC236}">
                <a16:creationId xmlns:a16="http://schemas.microsoft.com/office/drawing/2014/main" id="{7C3746A1-D899-473D-B386-7F9E24496781}"/>
              </a:ext>
            </a:extLst>
          </p:cNvPr>
          <p:cNvPicPr>
            <a:picLocks noChangeAspect="1"/>
          </p:cNvPicPr>
          <p:nvPr/>
        </p:nvPicPr>
        <p:blipFill>
          <a:blip r:embed="rId2"/>
          <a:stretch>
            <a:fillRect/>
          </a:stretch>
        </p:blipFill>
        <p:spPr>
          <a:xfrm>
            <a:off x="1936730" y="1690688"/>
            <a:ext cx="5523060" cy="3410122"/>
          </a:xfrm>
          <a:prstGeom prst="rect">
            <a:avLst/>
          </a:prstGeom>
        </p:spPr>
      </p:pic>
      <p:pic>
        <p:nvPicPr>
          <p:cNvPr id="6" name="Picture 5">
            <a:extLst>
              <a:ext uri="{FF2B5EF4-FFF2-40B4-BE49-F238E27FC236}">
                <a16:creationId xmlns:a16="http://schemas.microsoft.com/office/drawing/2014/main" id="{6C29637F-8B54-4807-BD47-1654503DD6CA}"/>
              </a:ext>
            </a:extLst>
          </p:cNvPr>
          <p:cNvPicPr>
            <a:picLocks noChangeAspect="1"/>
          </p:cNvPicPr>
          <p:nvPr/>
        </p:nvPicPr>
        <p:blipFill>
          <a:blip r:embed="rId3"/>
          <a:stretch>
            <a:fillRect/>
          </a:stretch>
        </p:blipFill>
        <p:spPr>
          <a:xfrm>
            <a:off x="7467600" y="3518684"/>
            <a:ext cx="3886200" cy="371475"/>
          </a:xfrm>
          <a:prstGeom prst="rect">
            <a:avLst/>
          </a:prstGeom>
        </p:spPr>
      </p:pic>
    </p:spTree>
    <p:extLst>
      <p:ext uri="{BB962C8B-B14F-4D97-AF65-F5344CB8AC3E}">
        <p14:creationId xmlns:p14="http://schemas.microsoft.com/office/powerpoint/2010/main" val="1802293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782DC-673D-42B0-B44C-21DB43C760FB}"/>
              </a:ext>
            </a:extLst>
          </p:cNvPr>
          <p:cNvSpPr>
            <a:spLocks noGrp="1"/>
          </p:cNvSpPr>
          <p:nvPr>
            <p:ph type="title"/>
          </p:nvPr>
        </p:nvSpPr>
        <p:spPr/>
        <p:txBody>
          <a:bodyPr/>
          <a:lstStyle/>
          <a:p>
            <a:pPr algn="ctr"/>
            <a:r>
              <a:rPr lang="en-US" dirty="0"/>
              <a:t>Vision language information fusion</a:t>
            </a:r>
          </a:p>
        </p:txBody>
      </p:sp>
      <p:sp>
        <p:nvSpPr>
          <p:cNvPr id="4" name="Slide Number Placeholder 3">
            <a:extLst>
              <a:ext uri="{FF2B5EF4-FFF2-40B4-BE49-F238E27FC236}">
                <a16:creationId xmlns:a16="http://schemas.microsoft.com/office/drawing/2014/main" id="{49129EDC-D9AC-4CE9-BCB4-BBE3A3774D2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6</a:t>
            </a:fld>
            <a:endParaRPr lang="en-US" dirty="0">
              <a:solidFill>
                <a:schemeClr val="bg1"/>
              </a:solidFill>
            </a:endParaRPr>
          </a:p>
        </p:txBody>
      </p:sp>
      <p:pic>
        <p:nvPicPr>
          <p:cNvPr id="6" name="Picture 5">
            <a:extLst>
              <a:ext uri="{FF2B5EF4-FFF2-40B4-BE49-F238E27FC236}">
                <a16:creationId xmlns:a16="http://schemas.microsoft.com/office/drawing/2014/main" id="{8B390D84-FB3C-4B56-AC6A-5E3A69E148AE}"/>
              </a:ext>
            </a:extLst>
          </p:cNvPr>
          <p:cNvPicPr>
            <a:picLocks noChangeAspect="1"/>
          </p:cNvPicPr>
          <p:nvPr/>
        </p:nvPicPr>
        <p:blipFill>
          <a:blip r:embed="rId3"/>
          <a:stretch>
            <a:fillRect/>
          </a:stretch>
        </p:blipFill>
        <p:spPr>
          <a:xfrm>
            <a:off x="560407" y="1690688"/>
            <a:ext cx="2743200" cy="1554933"/>
          </a:xfrm>
          <a:prstGeom prst="rect">
            <a:avLst/>
          </a:prstGeom>
        </p:spPr>
      </p:pic>
      <p:pic>
        <p:nvPicPr>
          <p:cNvPr id="12" name="Picture 11">
            <a:extLst>
              <a:ext uri="{FF2B5EF4-FFF2-40B4-BE49-F238E27FC236}">
                <a16:creationId xmlns:a16="http://schemas.microsoft.com/office/drawing/2014/main" id="{BD3AF1EC-1EBE-4232-90E8-AEDE11EF455B}"/>
              </a:ext>
            </a:extLst>
          </p:cNvPr>
          <p:cNvPicPr>
            <a:picLocks noChangeAspect="1"/>
          </p:cNvPicPr>
          <p:nvPr/>
        </p:nvPicPr>
        <p:blipFill>
          <a:blip r:embed="rId4"/>
          <a:stretch>
            <a:fillRect/>
          </a:stretch>
        </p:blipFill>
        <p:spPr>
          <a:xfrm>
            <a:off x="6358274" y="1690688"/>
            <a:ext cx="2743200" cy="1593669"/>
          </a:xfrm>
          <a:prstGeom prst="rect">
            <a:avLst/>
          </a:prstGeom>
        </p:spPr>
      </p:pic>
      <p:pic>
        <p:nvPicPr>
          <p:cNvPr id="14" name="Picture 13">
            <a:extLst>
              <a:ext uri="{FF2B5EF4-FFF2-40B4-BE49-F238E27FC236}">
                <a16:creationId xmlns:a16="http://schemas.microsoft.com/office/drawing/2014/main" id="{34AA0EC2-DCAE-46E9-961A-B2E4BED66092}"/>
              </a:ext>
            </a:extLst>
          </p:cNvPr>
          <p:cNvPicPr>
            <a:picLocks noChangeAspect="1"/>
          </p:cNvPicPr>
          <p:nvPr/>
        </p:nvPicPr>
        <p:blipFill>
          <a:blip r:embed="rId5"/>
          <a:stretch>
            <a:fillRect/>
          </a:stretch>
        </p:blipFill>
        <p:spPr>
          <a:xfrm>
            <a:off x="560407" y="3430277"/>
            <a:ext cx="3981450" cy="2076450"/>
          </a:xfrm>
          <a:prstGeom prst="rect">
            <a:avLst/>
          </a:prstGeom>
        </p:spPr>
      </p:pic>
      <p:pic>
        <p:nvPicPr>
          <p:cNvPr id="16" name="Picture 15">
            <a:extLst>
              <a:ext uri="{FF2B5EF4-FFF2-40B4-BE49-F238E27FC236}">
                <a16:creationId xmlns:a16="http://schemas.microsoft.com/office/drawing/2014/main" id="{7FA34610-EC06-4F6B-ABC2-303A164882A6}"/>
              </a:ext>
            </a:extLst>
          </p:cNvPr>
          <p:cNvPicPr>
            <a:picLocks noChangeAspect="1"/>
          </p:cNvPicPr>
          <p:nvPr/>
        </p:nvPicPr>
        <p:blipFill>
          <a:blip r:embed="rId6"/>
          <a:stretch>
            <a:fillRect/>
          </a:stretch>
        </p:blipFill>
        <p:spPr>
          <a:xfrm>
            <a:off x="4541857" y="3429000"/>
            <a:ext cx="3722226" cy="2077727"/>
          </a:xfrm>
          <a:prstGeom prst="rect">
            <a:avLst/>
          </a:prstGeom>
        </p:spPr>
      </p:pic>
      <p:pic>
        <p:nvPicPr>
          <p:cNvPr id="18" name="Picture 17">
            <a:extLst>
              <a:ext uri="{FF2B5EF4-FFF2-40B4-BE49-F238E27FC236}">
                <a16:creationId xmlns:a16="http://schemas.microsoft.com/office/drawing/2014/main" id="{C0EC964C-A9DC-44DE-9775-32470F29C04D}"/>
              </a:ext>
            </a:extLst>
          </p:cNvPr>
          <p:cNvPicPr>
            <a:picLocks noChangeAspect="1"/>
          </p:cNvPicPr>
          <p:nvPr/>
        </p:nvPicPr>
        <p:blipFill>
          <a:blip r:embed="rId7"/>
          <a:stretch>
            <a:fillRect/>
          </a:stretch>
        </p:blipFill>
        <p:spPr>
          <a:xfrm>
            <a:off x="3298845" y="1690688"/>
            <a:ext cx="3064191" cy="1593669"/>
          </a:xfrm>
          <a:prstGeom prst="rect">
            <a:avLst/>
          </a:prstGeom>
        </p:spPr>
      </p:pic>
      <p:pic>
        <p:nvPicPr>
          <p:cNvPr id="20" name="Picture 19">
            <a:extLst>
              <a:ext uri="{FF2B5EF4-FFF2-40B4-BE49-F238E27FC236}">
                <a16:creationId xmlns:a16="http://schemas.microsoft.com/office/drawing/2014/main" id="{2CAB696F-648E-4253-8926-F828855FC0D8}"/>
              </a:ext>
            </a:extLst>
          </p:cNvPr>
          <p:cNvPicPr>
            <a:picLocks noChangeAspect="1"/>
          </p:cNvPicPr>
          <p:nvPr/>
        </p:nvPicPr>
        <p:blipFill>
          <a:blip r:embed="rId8"/>
          <a:stretch>
            <a:fillRect/>
          </a:stretch>
        </p:blipFill>
        <p:spPr>
          <a:xfrm>
            <a:off x="8264083" y="3429000"/>
            <a:ext cx="3462878" cy="2077727"/>
          </a:xfrm>
          <a:prstGeom prst="rect">
            <a:avLst/>
          </a:prstGeom>
        </p:spPr>
      </p:pic>
      <p:pic>
        <p:nvPicPr>
          <p:cNvPr id="22" name="Picture 21">
            <a:extLst>
              <a:ext uri="{FF2B5EF4-FFF2-40B4-BE49-F238E27FC236}">
                <a16:creationId xmlns:a16="http://schemas.microsoft.com/office/drawing/2014/main" id="{497FBED6-50AF-41FA-A3B0-8D3CAB5176D1}"/>
              </a:ext>
            </a:extLst>
          </p:cNvPr>
          <p:cNvPicPr>
            <a:picLocks noChangeAspect="1"/>
          </p:cNvPicPr>
          <p:nvPr/>
        </p:nvPicPr>
        <p:blipFill>
          <a:blip r:embed="rId9"/>
          <a:stretch>
            <a:fillRect/>
          </a:stretch>
        </p:blipFill>
        <p:spPr>
          <a:xfrm>
            <a:off x="9101474" y="1690689"/>
            <a:ext cx="2625487" cy="1622914"/>
          </a:xfrm>
          <a:prstGeom prst="rect">
            <a:avLst/>
          </a:prstGeom>
        </p:spPr>
      </p:pic>
    </p:spTree>
    <p:extLst>
      <p:ext uri="{BB962C8B-B14F-4D97-AF65-F5344CB8AC3E}">
        <p14:creationId xmlns:p14="http://schemas.microsoft.com/office/powerpoint/2010/main" val="369722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5B78-050C-48B2-AB33-458EFDACC5FA}"/>
              </a:ext>
            </a:extLst>
          </p:cNvPr>
          <p:cNvSpPr>
            <a:spLocks noGrp="1"/>
          </p:cNvSpPr>
          <p:nvPr>
            <p:ph type="title"/>
          </p:nvPr>
        </p:nvSpPr>
        <p:spPr>
          <a:xfrm>
            <a:off x="838200" y="365125"/>
            <a:ext cx="10515600" cy="746045"/>
          </a:xfrm>
        </p:spPr>
        <p:txBody>
          <a:bodyPr/>
          <a:lstStyle/>
          <a:p>
            <a:pPr algn="ctr"/>
            <a:r>
              <a:rPr lang="en-US" dirty="0"/>
              <a:t>Vision Language Navigation</a:t>
            </a:r>
          </a:p>
        </p:txBody>
      </p:sp>
      <p:sp>
        <p:nvSpPr>
          <p:cNvPr id="4" name="Slide Number Placeholder 3">
            <a:extLst>
              <a:ext uri="{FF2B5EF4-FFF2-40B4-BE49-F238E27FC236}">
                <a16:creationId xmlns:a16="http://schemas.microsoft.com/office/drawing/2014/main" id="{CF47CC0F-ED30-49B2-9109-712A7DAB9698}"/>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7</a:t>
            </a:fld>
            <a:endParaRPr lang="en-US" dirty="0">
              <a:solidFill>
                <a:schemeClr val="bg1"/>
              </a:solidFill>
            </a:endParaRPr>
          </a:p>
        </p:txBody>
      </p:sp>
      <p:pic>
        <p:nvPicPr>
          <p:cNvPr id="6" name="Picture 5">
            <a:extLst>
              <a:ext uri="{FF2B5EF4-FFF2-40B4-BE49-F238E27FC236}">
                <a16:creationId xmlns:a16="http://schemas.microsoft.com/office/drawing/2014/main" id="{DB032686-6A86-43D1-BC66-AF834CA3FD52}"/>
              </a:ext>
            </a:extLst>
          </p:cNvPr>
          <p:cNvPicPr>
            <a:picLocks noChangeAspect="1"/>
          </p:cNvPicPr>
          <p:nvPr/>
        </p:nvPicPr>
        <p:blipFill>
          <a:blip r:embed="rId3"/>
          <a:stretch>
            <a:fillRect/>
          </a:stretch>
        </p:blipFill>
        <p:spPr>
          <a:xfrm>
            <a:off x="605385" y="1339958"/>
            <a:ext cx="3475660" cy="2333625"/>
          </a:xfrm>
          <a:prstGeom prst="rect">
            <a:avLst/>
          </a:prstGeom>
        </p:spPr>
      </p:pic>
      <p:pic>
        <p:nvPicPr>
          <p:cNvPr id="8" name="Picture 7">
            <a:extLst>
              <a:ext uri="{FF2B5EF4-FFF2-40B4-BE49-F238E27FC236}">
                <a16:creationId xmlns:a16="http://schemas.microsoft.com/office/drawing/2014/main" id="{55B3BF02-8A5C-4EF6-A429-FED30527ED70}"/>
              </a:ext>
            </a:extLst>
          </p:cNvPr>
          <p:cNvPicPr>
            <a:picLocks noChangeAspect="1"/>
          </p:cNvPicPr>
          <p:nvPr/>
        </p:nvPicPr>
        <p:blipFill>
          <a:blip r:embed="rId4"/>
          <a:stretch>
            <a:fillRect/>
          </a:stretch>
        </p:blipFill>
        <p:spPr>
          <a:xfrm>
            <a:off x="4081045" y="1324041"/>
            <a:ext cx="3118408" cy="2361137"/>
          </a:xfrm>
          <a:prstGeom prst="rect">
            <a:avLst/>
          </a:prstGeom>
        </p:spPr>
      </p:pic>
      <p:pic>
        <p:nvPicPr>
          <p:cNvPr id="10" name="Picture 9">
            <a:extLst>
              <a:ext uri="{FF2B5EF4-FFF2-40B4-BE49-F238E27FC236}">
                <a16:creationId xmlns:a16="http://schemas.microsoft.com/office/drawing/2014/main" id="{39934F37-5433-43B2-AE57-4D8937F86563}"/>
              </a:ext>
            </a:extLst>
          </p:cNvPr>
          <p:cNvPicPr>
            <a:picLocks noChangeAspect="1"/>
          </p:cNvPicPr>
          <p:nvPr/>
        </p:nvPicPr>
        <p:blipFill>
          <a:blip r:embed="rId5"/>
          <a:stretch>
            <a:fillRect/>
          </a:stretch>
        </p:blipFill>
        <p:spPr>
          <a:xfrm>
            <a:off x="7199452" y="1324040"/>
            <a:ext cx="4803495" cy="4671645"/>
          </a:xfrm>
          <a:prstGeom prst="rect">
            <a:avLst/>
          </a:prstGeom>
        </p:spPr>
      </p:pic>
      <p:pic>
        <p:nvPicPr>
          <p:cNvPr id="12" name="Picture 11">
            <a:extLst>
              <a:ext uri="{FF2B5EF4-FFF2-40B4-BE49-F238E27FC236}">
                <a16:creationId xmlns:a16="http://schemas.microsoft.com/office/drawing/2014/main" id="{93A45605-7E9F-4403-9D36-91A2C142FA2E}"/>
              </a:ext>
            </a:extLst>
          </p:cNvPr>
          <p:cNvPicPr>
            <a:picLocks noChangeAspect="1"/>
          </p:cNvPicPr>
          <p:nvPr/>
        </p:nvPicPr>
        <p:blipFill>
          <a:blip r:embed="rId6"/>
          <a:stretch>
            <a:fillRect/>
          </a:stretch>
        </p:blipFill>
        <p:spPr>
          <a:xfrm>
            <a:off x="605385" y="3696773"/>
            <a:ext cx="6594068" cy="2382978"/>
          </a:xfrm>
          <a:prstGeom prst="rect">
            <a:avLst/>
          </a:prstGeom>
        </p:spPr>
      </p:pic>
    </p:spTree>
    <p:extLst>
      <p:ext uri="{BB962C8B-B14F-4D97-AF65-F5344CB8AC3E}">
        <p14:creationId xmlns:p14="http://schemas.microsoft.com/office/powerpoint/2010/main" val="2452363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B5BC-A2F7-4B9D-9AF4-C015E633AF47}"/>
              </a:ext>
            </a:extLst>
          </p:cNvPr>
          <p:cNvSpPr>
            <a:spLocks noGrp="1"/>
          </p:cNvSpPr>
          <p:nvPr>
            <p:ph type="title"/>
          </p:nvPr>
        </p:nvSpPr>
        <p:spPr>
          <a:xfrm>
            <a:off x="838199" y="365125"/>
            <a:ext cx="10858499" cy="1325563"/>
          </a:xfrm>
        </p:spPr>
        <p:txBody>
          <a:bodyPr/>
          <a:lstStyle/>
          <a:p>
            <a:pPr algn="ctr"/>
            <a:r>
              <a:rPr lang="en-US" dirty="0"/>
              <a:t>Existing approaches for indoor navigation (1/4)</a:t>
            </a:r>
          </a:p>
        </p:txBody>
      </p:sp>
      <p:sp>
        <p:nvSpPr>
          <p:cNvPr id="3" name="Content Placeholder 2">
            <a:extLst>
              <a:ext uri="{FF2B5EF4-FFF2-40B4-BE49-F238E27FC236}">
                <a16:creationId xmlns:a16="http://schemas.microsoft.com/office/drawing/2014/main" id="{28AC38D4-BD16-41FE-B691-2E503D39B4BD}"/>
              </a:ext>
            </a:extLst>
          </p:cNvPr>
          <p:cNvSpPr>
            <a:spLocks noGrp="1"/>
          </p:cNvSpPr>
          <p:nvPr>
            <p:ph idx="1"/>
          </p:nvPr>
        </p:nvSpPr>
        <p:spPr>
          <a:xfrm>
            <a:off x="838200" y="1825625"/>
            <a:ext cx="10515600" cy="1325563"/>
          </a:xfrm>
        </p:spPr>
        <p:txBody>
          <a:bodyPr>
            <a:normAutofit/>
          </a:bodyPr>
          <a:lstStyle/>
          <a:p>
            <a:r>
              <a:rPr lang="en-US" sz="2000" dirty="0"/>
              <a:t>Oldest known techniques put major focus on </a:t>
            </a:r>
            <a:r>
              <a:rPr lang="en-US" sz="2000" b="1" dirty="0"/>
              <a:t>Language understanding </a:t>
            </a:r>
            <a:r>
              <a:rPr lang="en-US" sz="2000" dirty="0"/>
              <a:t>aspect of the problem</a:t>
            </a:r>
          </a:p>
          <a:p>
            <a:pPr lvl="1"/>
            <a:r>
              <a:rPr lang="en-US" sz="2000" dirty="0"/>
              <a:t>Context sensitive parsers </a:t>
            </a:r>
          </a:p>
          <a:p>
            <a:pPr lvl="1"/>
            <a:endParaRPr lang="en-US" dirty="0"/>
          </a:p>
          <a:p>
            <a:endParaRPr lang="en-US" dirty="0"/>
          </a:p>
        </p:txBody>
      </p:sp>
      <p:sp>
        <p:nvSpPr>
          <p:cNvPr id="4" name="Slide Number Placeholder 3">
            <a:extLst>
              <a:ext uri="{FF2B5EF4-FFF2-40B4-BE49-F238E27FC236}">
                <a16:creationId xmlns:a16="http://schemas.microsoft.com/office/drawing/2014/main" id="{6BCEF598-3A11-456F-8690-8F489CD4835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8</a:t>
            </a:fld>
            <a:endParaRPr lang="en-US" dirty="0">
              <a:solidFill>
                <a:schemeClr val="bg1"/>
              </a:solidFill>
            </a:endParaRPr>
          </a:p>
        </p:txBody>
      </p:sp>
      <p:pic>
        <p:nvPicPr>
          <p:cNvPr id="6" name="Picture 5">
            <a:extLst>
              <a:ext uri="{FF2B5EF4-FFF2-40B4-BE49-F238E27FC236}">
                <a16:creationId xmlns:a16="http://schemas.microsoft.com/office/drawing/2014/main" id="{7D829165-9F4F-4AFA-8E8E-C26CBED4AE37}"/>
              </a:ext>
            </a:extLst>
          </p:cNvPr>
          <p:cNvPicPr>
            <a:picLocks noChangeAspect="1"/>
          </p:cNvPicPr>
          <p:nvPr/>
        </p:nvPicPr>
        <p:blipFill>
          <a:blip r:embed="rId3"/>
          <a:stretch>
            <a:fillRect/>
          </a:stretch>
        </p:blipFill>
        <p:spPr>
          <a:xfrm>
            <a:off x="838200" y="2739210"/>
            <a:ext cx="10858500" cy="2152650"/>
          </a:xfrm>
          <a:prstGeom prst="rect">
            <a:avLst/>
          </a:prstGeom>
        </p:spPr>
      </p:pic>
      <p:sp>
        <p:nvSpPr>
          <p:cNvPr id="8" name="TextBox 7">
            <a:extLst>
              <a:ext uri="{FF2B5EF4-FFF2-40B4-BE49-F238E27FC236}">
                <a16:creationId xmlns:a16="http://schemas.microsoft.com/office/drawing/2014/main" id="{DEC1CB96-2662-45D8-9153-03BDBB1A0F1E}"/>
              </a:ext>
            </a:extLst>
          </p:cNvPr>
          <p:cNvSpPr txBox="1"/>
          <p:nvPr/>
        </p:nvSpPr>
        <p:spPr>
          <a:xfrm>
            <a:off x="1688459" y="5374558"/>
            <a:ext cx="9665341"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1. </a:t>
            </a:r>
            <a:r>
              <a:rPr lang="en-US" sz="1100" b="0" i="0" dirty="0" err="1">
                <a:solidFill>
                  <a:srgbClr val="222222"/>
                </a:solidFill>
                <a:effectLst/>
                <a:latin typeface="Arial" panose="020B0604020202020204" pitchFamily="34" charset="0"/>
              </a:rPr>
              <a:t>Misra</a:t>
            </a:r>
            <a:r>
              <a:rPr lang="en-US" sz="1100" b="0" i="0" dirty="0">
                <a:solidFill>
                  <a:srgbClr val="222222"/>
                </a:solidFill>
                <a:effectLst/>
                <a:latin typeface="Arial" panose="020B0604020202020204" pitchFamily="34" charset="0"/>
              </a:rPr>
              <a:t>, </a:t>
            </a:r>
            <a:r>
              <a:rPr lang="en-US" sz="1100" b="0" i="0" dirty="0" err="1">
                <a:solidFill>
                  <a:srgbClr val="222222"/>
                </a:solidFill>
                <a:effectLst/>
                <a:latin typeface="Arial" panose="020B0604020202020204" pitchFamily="34" charset="0"/>
              </a:rPr>
              <a:t>Dipendra</a:t>
            </a:r>
            <a:r>
              <a:rPr lang="en-US" sz="1100" b="0" i="0" dirty="0">
                <a:solidFill>
                  <a:srgbClr val="222222"/>
                </a:solidFill>
                <a:effectLst/>
                <a:latin typeface="Arial" panose="020B0604020202020204" pitchFamily="34" charset="0"/>
              </a:rPr>
              <a:t> K., et al. "Tell me </a:t>
            </a:r>
            <a:r>
              <a:rPr lang="en-US" sz="1100" b="0" i="0" dirty="0" err="1">
                <a:solidFill>
                  <a:srgbClr val="222222"/>
                </a:solidFill>
                <a:effectLst/>
                <a:latin typeface="Arial" panose="020B0604020202020204" pitchFamily="34" charset="0"/>
              </a:rPr>
              <a:t>dave</a:t>
            </a:r>
            <a:r>
              <a:rPr lang="en-US" sz="1100" b="0" i="0" dirty="0">
                <a:solidFill>
                  <a:srgbClr val="222222"/>
                </a:solidFill>
                <a:effectLst/>
                <a:latin typeface="Arial" panose="020B0604020202020204" pitchFamily="34" charset="0"/>
              </a:rPr>
              <a:t>: Context-sensitive grounding of natural language to manipulation instructions." </a:t>
            </a:r>
            <a:r>
              <a:rPr lang="en-US" sz="1100" b="0" i="1" dirty="0">
                <a:solidFill>
                  <a:srgbClr val="222222"/>
                </a:solidFill>
                <a:effectLst/>
                <a:latin typeface="Arial" panose="020B0604020202020204" pitchFamily="34" charset="0"/>
              </a:rPr>
              <a:t>The International Journal of Robotics Research</a:t>
            </a:r>
            <a:r>
              <a:rPr lang="en-US" sz="1100" b="0" i="0" dirty="0">
                <a:solidFill>
                  <a:srgbClr val="222222"/>
                </a:solidFill>
                <a:effectLst/>
                <a:latin typeface="Arial" panose="020B0604020202020204" pitchFamily="34" charset="0"/>
              </a:rPr>
              <a:t> 35.1-3 (2016): 281-300.</a:t>
            </a:r>
            <a:endParaRPr lang="en-US" sz="1100" dirty="0"/>
          </a:p>
        </p:txBody>
      </p:sp>
    </p:spTree>
    <p:extLst>
      <p:ext uri="{BB962C8B-B14F-4D97-AF65-F5344CB8AC3E}">
        <p14:creationId xmlns:p14="http://schemas.microsoft.com/office/powerpoint/2010/main" val="118654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B5BC-A2F7-4B9D-9AF4-C015E633AF47}"/>
              </a:ext>
            </a:extLst>
          </p:cNvPr>
          <p:cNvSpPr>
            <a:spLocks noGrp="1"/>
          </p:cNvSpPr>
          <p:nvPr>
            <p:ph type="title"/>
          </p:nvPr>
        </p:nvSpPr>
        <p:spPr>
          <a:xfrm>
            <a:off x="838199" y="365125"/>
            <a:ext cx="10858499" cy="1325563"/>
          </a:xfrm>
        </p:spPr>
        <p:txBody>
          <a:bodyPr/>
          <a:lstStyle/>
          <a:p>
            <a:pPr algn="ctr"/>
            <a:r>
              <a:rPr lang="en-US" dirty="0"/>
              <a:t>Existing approaches for indoor navigation (2/4)</a:t>
            </a:r>
          </a:p>
        </p:txBody>
      </p:sp>
      <p:sp>
        <p:nvSpPr>
          <p:cNvPr id="3" name="Content Placeholder 2">
            <a:extLst>
              <a:ext uri="{FF2B5EF4-FFF2-40B4-BE49-F238E27FC236}">
                <a16:creationId xmlns:a16="http://schemas.microsoft.com/office/drawing/2014/main" id="{28AC38D4-BD16-41FE-B691-2E503D39B4BD}"/>
              </a:ext>
            </a:extLst>
          </p:cNvPr>
          <p:cNvSpPr>
            <a:spLocks noGrp="1"/>
          </p:cNvSpPr>
          <p:nvPr>
            <p:ph idx="1"/>
          </p:nvPr>
        </p:nvSpPr>
        <p:spPr>
          <a:xfrm>
            <a:off x="838200" y="1825625"/>
            <a:ext cx="10515600" cy="1325563"/>
          </a:xfrm>
        </p:spPr>
        <p:txBody>
          <a:bodyPr>
            <a:normAutofit lnSpcReduction="10000"/>
          </a:bodyPr>
          <a:lstStyle/>
          <a:p>
            <a:r>
              <a:rPr lang="en-US" sz="2000" b="1" dirty="0"/>
              <a:t>Mapping based approaches </a:t>
            </a:r>
          </a:p>
          <a:p>
            <a:pPr lvl="1"/>
            <a:r>
              <a:rPr lang="en-US" sz="2000" dirty="0"/>
              <a:t>Curiosity driven exploration</a:t>
            </a:r>
          </a:p>
          <a:p>
            <a:pPr lvl="1"/>
            <a:r>
              <a:rPr lang="en-US" sz="2000" dirty="0"/>
              <a:t>Neural SLAM</a:t>
            </a:r>
          </a:p>
          <a:p>
            <a:pPr lvl="1"/>
            <a:r>
              <a:rPr lang="en-US" sz="2000" dirty="0"/>
              <a:t>Target object tracking </a:t>
            </a:r>
          </a:p>
          <a:p>
            <a:pPr lvl="1"/>
            <a:endParaRPr lang="en-US" dirty="0"/>
          </a:p>
          <a:p>
            <a:endParaRPr lang="en-US" dirty="0"/>
          </a:p>
        </p:txBody>
      </p:sp>
      <p:sp>
        <p:nvSpPr>
          <p:cNvPr id="4" name="Slide Number Placeholder 3">
            <a:extLst>
              <a:ext uri="{FF2B5EF4-FFF2-40B4-BE49-F238E27FC236}">
                <a16:creationId xmlns:a16="http://schemas.microsoft.com/office/drawing/2014/main" id="{6BCEF598-3A11-456F-8690-8F489CD4835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9</a:t>
            </a:fld>
            <a:endParaRPr lang="en-US" dirty="0">
              <a:solidFill>
                <a:schemeClr val="bg1"/>
              </a:solidFill>
            </a:endParaRPr>
          </a:p>
        </p:txBody>
      </p:sp>
      <p:pic>
        <p:nvPicPr>
          <p:cNvPr id="7" name="Picture 6">
            <a:extLst>
              <a:ext uri="{FF2B5EF4-FFF2-40B4-BE49-F238E27FC236}">
                <a16:creationId xmlns:a16="http://schemas.microsoft.com/office/drawing/2014/main" id="{F04620F3-6670-4226-ACFF-DF9879AE1AD3}"/>
              </a:ext>
            </a:extLst>
          </p:cNvPr>
          <p:cNvPicPr>
            <a:picLocks noChangeAspect="1"/>
          </p:cNvPicPr>
          <p:nvPr/>
        </p:nvPicPr>
        <p:blipFill>
          <a:blip r:embed="rId3"/>
          <a:stretch>
            <a:fillRect/>
          </a:stretch>
        </p:blipFill>
        <p:spPr>
          <a:xfrm>
            <a:off x="1275264" y="3151188"/>
            <a:ext cx="8553450" cy="2476500"/>
          </a:xfrm>
          <a:prstGeom prst="rect">
            <a:avLst/>
          </a:prstGeom>
        </p:spPr>
      </p:pic>
      <p:sp>
        <p:nvSpPr>
          <p:cNvPr id="9" name="TextBox 8">
            <a:extLst>
              <a:ext uri="{FF2B5EF4-FFF2-40B4-BE49-F238E27FC236}">
                <a16:creationId xmlns:a16="http://schemas.microsoft.com/office/drawing/2014/main" id="{40759195-A35E-41EF-9186-A67C8E612DF1}"/>
              </a:ext>
            </a:extLst>
          </p:cNvPr>
          <p:cNvSpPr txBox="1"/>
          <p:nvPr/>
        </p:nvSpPr>
        <p:spPr>
          <a:xfrm>
            <a:off x="2214025" y="5859219"/>
            <a:ext cx="8788192" cy="261610"/>
          </a:xfrm>
          <a:prstGeom prst="rect">
            <a:avLst/>
          </a:prstGeom>
          <a:noFill/>
        </p:spPr>
        <p:txBody>
          <a:bodyPr wrap="square">
            <a:spAutoFit/>
          </a:bodyPr>
          <a:lstStyle/>
          <a:p>
            <a:pPr algn="l"/>
            <a:r>
              <a:rPr lang="en-US" sz="1100" b="0" i="0" dirty="0">
                <a:solidFill>
                  <a:srgbClr val="222222"/>
                </a:solidFill>
                <a:effectLst/>
                <a:latin typeface="Arial" panose="020B0604020202020204" pitchFamily="34" charset="0"/>
              </a:rPr>
              <a:t>2. </a:t>
            </a:r>
            <a:r>
              <a:rPr lang="en-US" sz="1100" b="0" i="0" dirty="0" err="1">
                <a:solidFill>
                  <a:srgbClr val="222222"/>
                </a:solidFill>
                <a:effectLst/>
                <a:latin typeface="Arial" panose="020B0604020202020204" pitchFamily="34" charset="0"/>
              </a:rPr>
              <a:t>Chaplot</a:t>
            </a:r>
            <a:r>
              <a:rPr lang="en-US" sz="1100" b="0" i="0" dirty="0">
                <a:solidFill>
                  <a:srgbClr val="222222"/>
                </a:solidFill>
                <a:effectLst/>
                <a:latin typeface="Arial" panose="020B0604020202020204" pitchFamily="34" charset="0"/>
              </a:rPr>
              <a:t>, Devendra Singh, et al. "Learning to explore using active neural slam." </a:t>
            </a:r>
            <a:r>
              <a:rPr lang="en-US" sz="1100" b="0" i="1" dirty="0" err="1">
                <a:solidFill>
                  <a:srgbClr val="222222"/>
                </a:solidFill>
                <a:effectLst/>
                <a:latin typeface="Arial" panose="020B0604020202020204" pitchFamily="34" charset="0"/>
              </a:rPr>
              <a:t>arXiv</a:t>
            </a:r>
            <a:r>
              <a:rPr lang="en-US" sz="1100" b="0" i="1" dirty="0">
                <a:solidFill>
                  <a:srgbClr val="222222"/>
                </a:solidFill>
                <a:effectLst/>
                <a:latin typeface="Arial" panose="020B0604020202020204" pitchFamily="34" charset="0"/>
              </a:rPr>
              <a:t> preprint arXiv:2004.05155</a:t>
            </a:r>
            <a:r>
              <a:rPr lang="en-US" sz="1100" b="0" i="0" dirty="0">
                <a:solidFill>
                  <a:srgbClr val="222222"/>
                </a:solidFill>
                <a:effectLst/>
                <a:latin typeface="Arial" panose="020B0604020202020204" pitchFamily="34" charset="0"/>
              </a:rPr>
              <a:t> (2020).</a:t>
            </a:r>
            <a:endParaRPr lang="en-US" sz="1100" dirty="0"/>
          </a:p>
        </p:txBody>
      </p:sp>
    </p:spTree>
    <p:extLst>
      <p:ext uri="{BB962C8B-B14F-4D97-AF65-F5344CB8AC3E}">
        <p14:creationId xmlns:p14="http://schemas.microsoft.com/office/powerpoint/2010/main" val="330710022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13607</TotalTime>
  <Words>8280</Words>
  <Application>Microsoft Office PowerPoint</Application>
  <PresentationFormat>Widescreen</PresentationFormat>
  <Paragraphs>891</Paragraphs>
  <Slides>51</Slides>
  <Notes>44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charter</vt:lpstr>
      <vt:lpstr>Times New Roman</vt:lpstr>
      <vt:lpstr>1_Office Theme</vt:lpstr>
      <vt:lpstr>Information fusion for decision making</vt:lpstr>
      <vt:lpstr>Outline </vt:lpstr>
      <vt:lpstr>Multimodal information fusion</vt:lpstr>
      <vt:lpstr>Common information fusion strategies</vt:lpstr>
      <vt:lpstr>Multimodal decision level information fusion</vt:lpstr>
      <vt:lpstr>Vision language information fusion</vt:lpstr>
      <vt:lpstr>Vision Language Navigation</vt:lpstr>
      <vt:lpstr>Existing approaches for indoor navigation (1/4)</vt:lpstr>
      <vt:lpstr>Existing approaches for indoor navigation (2/4)</vt:lpstr>
      <vt:lpstr>Existing approaches for indoor navigation (3/4)</vt:lpstr>
      <vt:lpstr>Existing approaches for indoor navigation (4/4)</vt:lpstr>
      <vt:lpstr>PowerPoint Presentation</vt:lpstr>
      <vt:lpstr>Long horizon and compositionality</vt:lpstr>
      <vt:lpstr>Contributions</vt:lpstr>
      <vt:lpstr>MOVILAN- A MOdular VIsion LANguage framework </vt:lpstr>
      <vt:lpstr>Mapping technique</vt:lpstr>
      <vt:lpstr>Geometric projection</vt:lpstr>
      <vt:lpstr>Training Framework</vt:lpstr>
      <vt:lpstr>Graph Convolution</vt:lpstr>
      <vt:lpstr>Example Mapping technique (1/2)</vt:lpstr>
      <vt:lpstr>Example Mapping technique (2/2)</vt:lpstr>
      <vt:lpstr>What grid wise filtering (GCN) does</vt:lpstr>
      <vt:lpstr>Language Understanding</vt:lpstr>
      <vt:lpstr>Example NLU</vt:lpstr>
      <vt:lpstr>Labels</vt:lpstr>
      <vt:lpstr>BERT training</vt:lpstr>
      <vt:lpstr>Cross Modal Grounding</vt:lpstr>
      <vt:lpstr>Semantic knowledge graphs</vt:lpstr>
      <vt:lpstr>Self supervised data generation</vt:lpstr>
      <vt:lpstr>Training Framework</vt:lpstr>
      <vt:lpstr>Cross Modal Grounding Example (1/2)</vt:lpstr>
      <vt:lpstr>Cross Modal Grounding Example (2/2)</vt:lpstr>
      <vt:lpstr>Disambiguation</vt:lpstr>
      <vt:lpstr>1 step grounding</vt:lpstr>
      <vt:lpstr>2 step grounding</vt:lpstr>
      <vt:lpstr>Planning</vt:lpstr>
      <vt:lpstr>Baseline sequence to sequence model</vt:lpstr>
      <vt:lpstr>Training and testing</vt:lpstr>
      <vt:lpstr>Performance metrics</vt:lpstr>
      <vt:lpstr>Benchmark Comparison</vt:lpstr>
      <vt:lpstr>Future Work</vt:lpstr>
      <vt:lpstr>Conclusion (1/2)</vt:lpstr>
      <vt:lpstr>Conclusion (2/2)</vt:lpstr>
      <vt:lpstr>Publication list (1/2)</vt:lpstr>
      <vt:lpstr>Publication list (2/2)</vt:lpstr>
      <vt:lpstr>List of courses</vt:lpstr>
      <vt:lpstr>List of courses</vt:lpstr>
      <vt:lpstr>PowerPoint Presentation</vt:lpstr>
      <vt:lpstr>Slide improvement</vt:lpstr>
      <vt:lpstr>Update equations</vt:lpstr>
      <vt:lpstr>Time series clustering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Granger causality in dynamical systems modeling and performance monitoring</dc:title>
  <dc:creator>Homagni</dc:creator>
  <cp:lastModifiedBy>homagni saha</cp:lastModifiedBy>
  <cp:revision>709</cp:revision>
  <dcterms:created xsi:type="dcterms:W3CDTF">2018-08-03T19:11:02Z</dcterms:created>
  <dcterms:modified xsi:type="dcterms:W3CDTF">2021-05-19T01:07:10Z</dcterms:modified>
</cp:coreProperties>
</file>